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embeddedFontLst>
    <p:embeddedFont>
      <p:font typeface="Quattrocento Sans" charset="-122" pitchFamily="34"/>
      <p:regular r:id="rId27"/>
    </p:embeddedFont>
    <p:embeddedFont>
      <p:font typeface="Oranienbaum" charset="-122" pitchFamily="34"/>
      <p:regular r:id="rId28"/>
    </p:embeddedFont>
    <p:embeddedFont>
      <p:font typeface="Sorts Mill Goudy" charset="-122" pitchFamily="34"/>
      <p:regular r:id="rId29"/>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jp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F5F2"/>
        </a:solidFill>
      </p:bgPr>
    </p:bg>
    <p:spTree>
      <p:nvGrpSpPr>
        <p:cNvPr id="1" name=""/>
        <p:cNvGrpSpPr/>
        <p:nvPr/>
      </p:nvGrpSpPr>
      <p:grpSpPr>
        <a:xfrm>
          <a:off x="0" y="0"/>
          <a:ext cx="0" cy="0"/>
          <a:chOff x="0" y="0"/>
          <a:chExt cx="0" cy="0"/>
        </a:xfrm>
      </p:grpSpPr>
      <p:pic>
        <p:nvPicPr>
          <p:cNvPr id="2" name="Image 0" descr="https://kimi-img.moonshot.cn/pub/slides/okc/wi63a5hpigyng/cover_beauty_products.png">    </p:cNvPr>
          <p:cNvPicPr>
            <a:picLocks noChangeAspect="1"/>
          </p:cNvPicPr>
          <p:nvPr/>
        </p:nvPicPr>
        <p:blipFill>
          <a:blip r:embed="rId1"/>
          <a:srcRect l="0" r="0" t="781" b="781"/>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4C42">
                  <a:alpha val="95000"/>
                </a:srgbClr>
              </a:gs>
              <a:gs pos="50000">
                <a:srgbClr val="5A4C42">
                  <a:alpha val="85000"/>
                </a:srgbClr>
              </a:gs>
              <a:gs pos="100000">
                <a:srgbClr val="000000">
                  <a:alpha val="0"/>
                </a:srgbClr>
              </a:gs>
            </a:gsLst>
            <a:lin ang="0" scaled="1"/>
          </a:gradFill>
          <a:ln/>
        </p:spPr>
      </p:sp>
      <p:sp>
        <p:nvSpPr>
          <p:cNvPr id="4" name="Text 1"/>
          <p:cNvSpPr/>
          <p:nvPr/>
        </p:nvSpPr>
        <p:spPr>
          <a:xfrm>
            <a:off x="381000" y="1327845"/>
            <a:ext cx="7210425" cy="190500"/>
          </a:xfrm>
          <a:prstGeom prst="rect">
            <a:avLst/>
          </a:prstGeom>
          <a:noFill/>
          <a:ln/>
        </p:spPr>
        <p:txBody>
          <a:bodyPr wrap="square" lIns="0" tIns="0" rIns="0" bIns="0" rtlCol="0" anchor="ctr"/>
          <a:lstStyle/>
          <a:p>
            <a:pPr>
              <a:lnSpc>
                <a:spcPct val="120000"/>
              </a:lnSpc>
            </a:pPr>
            <a:r>
              <a:rPr lang="en-US" sz="1050" b="1" spc="315" kern="0" dirty="0">
                <a:solidFill>
                  <a:srgbClr val="C87D59"/>
                </a:solidFill>
                <a:latin typeface="Quattrocento Sans" pitchFamily="34" charset="0"/>
                <a:ea typeface="Quattrocento Sans" pitchFamily="34" charset="-122"/>
                <a:cs typeface="Quattrocento Sans" pitchFamily="34" charset="-120"/>
              </a:rPr>
              <a:t>Market Research Study</a:t>
            </a:r>
            <a:endParaRPr lang="en-US" sz="1600" dirty="0"/>
          </a:p>
        </p:txBody>
      </p:sp>
      <p:sp>
        <p:nvSpPr>
          <p:cNvPr id="5" name="Text 2"/>
          <p:cNvSpPr/>
          <p:nvPr/>
        </p:nvSpPr>
        <p:spPr>
          <a:xfrm>
            <a:off x="381000" y="1746945"/>
            <a:ext cx="7448550" cy="2009775"/>
          </a:xfrm>
          <a:prstGeom prst="rect">
            <a:avLst/>
          </a:prstGeom>
          <a:noFill/>
          <a:ln/>
        </p:spPr>
        <p:txBody>
          <a:bodyPr wrap="square" lIns="0" tIns="0" rIns="0" bIns="0" rtlCol="0" anchor="ctr"/>
          <a:lstStyle/>
          <a:p>
            <a:pPr>
              <a:lnSpc>
                <a:spcPct val="90000"/>
              </a:lnSpc>
            </a:pPr>
            <a:r>
              <a:rPr lang="en-US" sz="4800" b="1" dirty="0">
                <a:solidFill>
                  <a:srgbClr val="F8F5F2"/>
                </a:solidFill>
                <a:latin typeface="Oranienbaum" pitchFamily="34" charset="0"/>
                <a:ea typeface="Oranienbaum" pitchFamily="34" charset="-122"/>
                <a:cs typeface="Oranienbaum" pitchFamily="34" charset="-120"/>
              </a:rPr>
              <a:t>Nykaa's Strategic Ascendancy in Indian E-Commerce</a:t>
            </a:r>
            <a:endParaRPr lang="en-US" sz="1600" dirty="0"/>
          </a:p>
        </p:txBody>
      </p:sp>
      <p:sp>
        <p:nvSpPr>
          <p:cNvPr id="6" name="Text 3"/>
          <p:cNvSpPr/>
          <p:nvPr/>
        </p:nvSpPr>
        <p:spPr>
          <a:xfrm>
            <a:off x="381000" y="4063305"/>
            <a:ext cx="7258050" cy="742950"/>
          </a:xfrm>
          <a:prstGeom prst="rect">
            <a:avLst/>
          </a:prstGeom>
          <a:noFill/>
          <a:ln/>
        </p:spPr>
        <p:txBody>
          <a:bodyPr wrap="square" lIns="0" tIns="0" rIns="0" bIns="0" rtlCol="0" anchor="ctr"/>
          <a:lstStyle/>
          <a:p>
            <a:pPr>
              <a:lnSpc>
                <a:spcPct val="140000"/>
              </a:lnSpc>
            </a:pPr>
            <a:r>
              <a:rPr lang="en-US" sz="1800" dirty="0">
                <a:solidFill>
                  <a:srgbClr val="F8F5F2">
                    <a:alpha val="90000"/>
                  </a:srgbClr>
                </a:solidFill>
                <a:latin typeface="Sorts Mill Goudy" pitchFamily="34" charset="0"/>
                <a:ea typeface="Sorts Mill Goudy" pitchFamily="34" charset="-122"/>
                <a:cs typeface="Sorts Mill Goudy" pitchFamily="34" charset="-120"/>
              </a:rPr>
              <a:t>A Comprehensive Analysis: How a Specialized Beauty Platform Outmaneuvered Horizontal Giants</a:t>
            </a:r>
            <a:endParaRPr lang="en-US" sz="1600" dirty="0"/>
          </a:p>
        </p:txBody>
      </p:sp>
      <p:sp>
        <p:nvSpPr>
          <p:cNvPr id="7" name="Shape 4"/>
          <p:cNvSpPr/>
          <p:nvPr/>
        </p:nvSpPr>
        <p:spPr>
          <a:xfrm>
            <a:off x="381000" y="5387280"/>
            <a:ext cx="762000" cy="19050"/>
          </a:xfrm>
          <a:custGeom>
            <a:avLst/>
            <a:gdLst/>
            <a:ahLst/>
            <a:cxnLst/>
            <a:rect l="l" t="t" r="r" b="b"/>
            <a:pathLst>
              <a:path w="762000" h="19050">
                <a:moveTo>
                  <a:pt x="0" y="0"/>
                </a:moveTo>
                <a:lnTo>
                  <a:pt x="762000" y="0"/>
                </a:lnTo>
                <a:lnTo>
                  <a:pt x="762000" y="19050"/>
                </a:lnTo>
                <a:lnTo>
                  <a:pt x="0" y="19050"/>
                </a:lnTo>
                <a:lnTo>
                  <a:pt x="0" y="0"/>
                </a:lnTo>
                <a:close/>
              </a:path>
            </a:pathLst>
          </a:custGeom>
          <a:solidFill>
            <a:srgbClr val="C87D59"/>
          </a:solidFill>
          <a:ln/>
        </p:spPr>
      </p:sp>
      <p:sp>
        <p:nvSpPr>
          <p:cNvPr id="8" name="Text 5"/>
          <p:cNvSpPr/>
          <p:nvPr/>
        </p:nvSpPr>
        <p:spPr>
          <a:xfrm>
            <a:off x="1371600" y="5263455"/>
            <a:ext cx="2371725" cy="266700"/>
          </a:xfrm>
          <a:prstGeom prst="rect">
            <a:avLst/>
          </a:prstGeom>
          <a:noFill/>
          <a:ln/>
        </p:spPr>
        <p:txBody>
          <a:bodyPr wrap="square" lIns="0" tIns="0" rIns="0" bIns="0" rtlCol="0" anchor="ctr"/>
          <a:lstStyle/>
          <a:p>
            <a:pPr>
              <a:lnSpc>
                <a:spcPct val="130000"/>
              </a:lnSpc>
            </a:pPr>
            <a:r>
              <a:rPr lang="en-US" sz="1350" dirty="0">
                <a:solidFill>
                  <a:srgbClr val="F8F5F2">
                    <a:alpha val="80000"/>
                  </a:srgbClr>
                </a:solidFill>
                <a:latin typeface="Quattrocento Sans" pitchFamily="34" charset="0"/>
                <a:ea typeface="Quattrocento Sans" pitchFamily="34" charset="-122"/>
                <a:cs typeface="Quattrocento Sans" pitchFamily="34" charset="-120"/>
              </a:rPr>
              <a:t>Prepared for Strategic Review</a:t>
            </a:r>
            <a:endParaRPr lang="en-US" sz="1600" dirty="0"/>
          </a:p>
        </p:txBody>
      </p:sp>
    </p:spTree>
  </p:cSld>
  <p:clrMapOvr>
    <a:masterClrMapping/>
  </p:clrMapOvr>
  <p:transition>
    <p:fade/>
    <p:spd val="med"/>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62857" y="362857"/>
            <a:ext cx="11520714" cy="145143"/>
          </a:xfrm>
          <a:prstGeom prst="rect">
            <a:avLst/>
          </a:prstGeom>
          <a:noFill/>
          <a:ln/>
        </p:spPr>
        <p:txBody>
          <a:bodyPr wrap="square" lIns="0" tIns="0" rIns="0" bIns="0" rtlCol="0" anchor="ctr"/>
          <a:lstStyle/>
          <a:p>
            <a:pPr>
              <a:lnSpc>
                <a:spcPct val="110000"/>
              </a:lnSpc>
            </a:pPr>
            <a:r>
              <a:rPr lang="en-US" sz="857" b="1" spc="214" kern="0" dirty="0">
                <a:solidFill>
                  <a:srgbClr val="C87D59"/>
                </a:solidFill>
                <a:latin typeface="Quattrocento Sans" pitchFamily="34" charset="0"/>
                <a:ea typeface="Quattrocento Sans" pitchFamily="34" charset="-122"/>
                <a:cs typeface="Quattrocento Sans" pitchFamily="34" charset="-120"/>
              </a:rPr>
              <a:t>Business Model Analysis</a:t>
            </a:r>
            <a:endParaRPr lang="en-US" sz="1600" dirty="0"/>
          </a:p>
        </p:txBody>
      </p:sp>
      <p:sp>
        <p:nvSpPr>
          <p:cNvPr id="3" name="Text 1"/>
          <p:cNvSpPr/>
          <p:nvPr/>
        </p:nvSpPr>
        <p:spPr>
          <a:xfrm>
            <a:off x="362857" y="580571"/>
            <a:ext cx="11629571" cy="362857"/>
          </a:xfrm>
          <a:prstGeom prst="rect">
            <a:avLst/>
          </a:prstGeom>
          <a:noFill/>
          <a:ln/>
        </p:spPr>
        <p:txBody>
          <a:bodyPr wrap="square" lIns="0" tIns="0" rIns="0" bIns="0" rtlCol="0" anchor="ctr"/>
          <a:lstStyle/>
          <a:p>
            <a:pPr>
              <a:lnSpc>
                <a:spcPct val="90000"/>
              </a:lnSpc>
            </a:pPr>
            <a:r>
              <a:rPr lang="en-US" sz="2571" b="1" dirty="0">
                <a:solidFill>
                  <a:srgbClr val="5A4C42"/>
                </a:solidFill>
                <a:latin typeface="Oranienbaum" pitchFamily="34" charset="0"/>
                <a:ea typeface="Oranienbaum" pitchFamily="34" charset="-122"/>
                <a:cs typeface="Oranienbaum" pitchFamily="34" charset="-120"/>
              </a:rPr>
              <a:t>How Inventory Control Enabled Authenticity Guarantees</a:t>
            </a:r>
            <a:endParaRPr lang="en-US" sz="1600" dirty="0"/>
          </a:p>
        </p:txBody>
      </p:sp>
      <p:sp>
        <p:nvSpPr>
          <p:cNvPr id="4" name="Shape 2"/>
          <p:cNvSpPr/>
          <p:nvPr/>
        </p:nvSpPr>
        <p:spPr>
          <a:xfrm>
            <a:off x="362857" y="1143000"/>
            <a:ext cx="7438571" cy="1596571"/>
          </a:xfrm>
          <a:custGeom>
            <a:avLst/>
            <a:gdLst/>
            <a:ahLst/>
            <a:cxnLst/>
            <a:rect l="l" t="t" r="r" b="b"/>
            <a:pathLst>
              <a:path w="7438571" h="1596571">
                <a:moveTo>
                  <a:pt x="36286" y="0"/>
                </a:moveTo>
                <a:lnTo>
                  <a:pt x="7402286" y="0"/>
                </a:lnTo>
                <a:cubicBezTo>
                  <a:pt x="7422326" y="0"/>
                  <a:pt x="7438571" y="16246"/>
                  <a:pt x="7438571" y="36286"/>
                </a:cubicBezTo>
                <a:lnTo>
                  <a:pt x="7438571" y="1524007"/>
                </a:lnTo>
                <a:cubicBezTo>
                  <a:pt x="7438571" y="1564083"/>
                  <a:pt x="7406083" y="1596571"/>
                  <a:pt x="7366007" y="1596571"/>
                </a:cubicBezTo>
                <a:lnTo>
                  <a:pt x="72564" y="1596571"/>
                </a:lnTo>
                <a:cubicBezTo>
                  <a:pt x="32488" y="1596571"/>
                  <a:pt x="0" y="1564083"/>
                  <a:pt x="0" y="1524007"/>
                </a:cubicBezTo>
                <a:lnTo>
                  <a:pt x="0" y="36286"/>
                </a:lnTo>
                <a:cubicBezTo>
                  <a:pt x="0" y="16259"/>
                  <a:pt x="16259" y="0"/>
                  <a:pt x="36286" y="0"/>
                </a:cubicBezTo>
                <a:close/>
              </a:path>
            </a:pathLst>
          </a:custGeom>
          <a:solidFill>
            <a:srgbClr val="FFFFFF"/>
          </a:solidFill>
          <a:ln/>
          <a:effectLst>
            <a:outerShdw sx="100000" sy="100000" kx="0" ky="0" algn="bl" rotWithShape="0" blurRad="27214" dist="9071" dir="5400000">
              <a:srgbClr val="000000">
                <a:alpha val="10196"/>
              </a:srgbClr>
            </a:outerShdw>
          </a:effectLst>
        </p:spPr>
      </p:sp>
      <p:sp>
        <p:nvSpPr>
          <p:cNvPr id="5" name="Shape 3"/>
          <p:cNvSpPr/>
          <p:nvPr/>
        </p:nvSpPr>
        <p:spPr>
          <a:xfrm>
            <a:off x="362857" y="1143000"/>
            <a:ext cx="7438571" cy="36286"/>
          </a:xfrm>
          <a:custGeom>
            <a:avLst/>
            <a:gdLst/>
            <a:ahLst/>
            <a:cxnLst/>
            <a:rect l="l" t="t" r="r" b="b"/>
            <a:pathLst>
              <a:path w="7438571" h="36286">
                <a:moveTo>
                  <a:pt x="36286" y="0"/>
                </a:moveTo>
                <a:lnTo>
                  <a:pt x="7402286" y="0"/>
                </a:lnTo>
                <a:cubicBezTo>
                  <a:pt x="7422326" y="0"/>
                  <a:pt x="7438571" y="16246"/>
                  <a:pt x="7438571" y="36286"/>
                </a:cubicBezTo>
                <a:lnTo>
                  <a:pt x="7438571" y="36286"/>
                </a:lnTo>
                <a:lnTo>
                  <a:pt x="0" y="36286"/>
                </a:lnTo>
                <a:lnTo>
                  <a:pt x="0" y="36286"/>
                </a:lnTo>
                <a:cubicBezTo>
                  <a:pt x="0" y="16259"/>
                  <a:pt x="16259" y="0"/>
                  <a:pt x="36286" y="0"/>
                </a:cubicBezTo>
                <a:close/>
              </a:path>
            </a:pathLst>
          </a:custGeom>
          <a:solidFill>
            <a:srgbClr val="C87D59"/>
          </a:solidFill>
          <a:ln/>
        </p:spPr>
      </p:sp>
      <p:sp>
        <p:nvSpPr>
          <p:cNvPr id="6" name="Shape 4"/>
          <p:cNvSpPr/>
          <p:nvPr/>
        </p:nvSpPr>
        <p:spPr>
          <a:xfrm>
            <a:off x="580571" y="1378857"/>
            <a:ext cx="435429" cy="435429"/>
          </a:xfrm>
          <a:custGeom>
            <a:avLst/>
            <a:gdLst/>
            <a:ahLst/>
            <a:cxnLst/>
            <a:rect l="l" t="t" r="r" b="b"/>
            <a:pathLst>
              <a:path w="435429" h="435429">
                <a:moveTo>
                  <a:pt x="217714" y="0"/>
                </a:moveTo>
                <a:lnTo>
                  <a:pt x="217714" y="0"/>
                </a:lnTo>
                <a:cubicBezTo>
                  <a:pt x="337874" y="0"/>
                  <a:pt x="435429" y="97555"/>
                  <a:pt x="435429" y="217714"/>
                </a:cubicBezTo>
                <a:lnTo>
                  <a:pt x="435429" y="217714"/>
                </a:lnTo>
                <a:cubicBezTo>
                  <a:pt x="435429" y="337874"/>
                  <a:pt x="337874" y="435429"/>
                  <a:pt x="217714" y="435429"/>
                </a:cubicBezTo>
                <a:lnTo>
                  <a:pt x="217714" y="435429"/>
                </a:lnTo>
                <a:cubicBezTo>
                  <a:pt x="97555" y="435429"/>
                  <a:pt x="0" y="337874"/>
                  <a:pt x="0" y="217714"/>
                </a:cubicBezTo>
                <a:lnTo>
                  <a:pt x="0" y="217714"/>
                </a:lnTo>
                <a:cubicBezTo>
                  <a:pt x="0" y="97555"/>
                  <a:pt x="97555" y="0"/>
                  <a:pt x="217714" y="0"/>
                </a:cubicBezTo>
                <a:close/>
              </a:path>
            </a:pathLst>
          </a:custGeom>
          <a:solidFill>
            <a:srgbClr val="C87D59">
              <a:alpha val="20000"/>
            </a:srgbClr>
          </a:solidFill>
          <a:ln/>
        </p:spPr>
      </p:sp>
      <p:sp>
        <p:nvSpPr>
          <p:cNvPr id="7" name="Shape 5"/>
          <p:cNvSpPr/>
          <p:nvPr/>
        </p:nvSpPr>
        <p:spPr>
          <a:xfrm>
            <a:off x="696232" y="1505857"/>
            <a:ext cx="204107" cy="181429"/>
          </a:xfrm>
          <a:custGeom>
            <a:avLst/>
            <a:gdLst/>
            <a:ahLst/>
            <a:cxnLst/>
            <a:rect l="l" t="t" r="r" b="b"/>
            <a:pathLst>
              <a:path w="204107" h="181429">
                <a:moveTo>
                  <a:pt x="0" y="50354"/>
                </a:moveTo>
                <a:lnTo>
                  <a:pt x="0" y="170089"/>
                </a:lnTo>
                <a:cubicBezTo>
                  <a:pt x="0" y="176361"/>
                  <a:pt x="5067" y="181429"/>
                  <a:pt x="11339" y="181429"/>
                </a:cubicBezTo>
                <a:cubicBezTo>
                  <a:pt x="17611" y="181429"/>
                  <a:pt x="22679" y="176361"/>
                  <a:pt x="22679" y="170089"/>
                </a:cubicBezTo>
                <a:lnTo>
                  <a:pt x="22679" y="85045"/>
                </a:lnTo>
                <a:cubicBezTo>
                  <a:pt x="22679" y="78773"/>
                  <a:pt x="27746" y="73705"/>
                  <a:pt x="34018" y="73705"/>
                </a:cubicBezTo>
                <a:lnTo>
                  <a:pt x="170089" y="73705"/>
                </a:lnTo>
                <a:cubicBezTo>
                  <a:pt x="176361" y="73705"/>
                  <a:pt x="181429" y="78773"/>
                  <a:pt x="181429" y="85045"/>
                </a:cubicBezTo>
                <a:lnTo>
                  <a:pt x="181429" y="170089"/>
                </a:lnTo>
                <a:cubicBezTo>
                  <a:pt x="181429" y="176361"/>
                  <a:pt x="186496" y="181429"/>
                  <a:pt x="192768" y="181429"/>
                </a:cubicBezTo>
                <a:cubicBezTo>
                  <a:pt x="199040" y="181429"/>
                  <a:pt x="204107" y="176361"/>
                  <a:pt x="204107" y="170089"/>
                </a:cubicBezTo>
                <a:lnTo>
                  <a:pt x="204107" y="50354"/>
                </a:lnTo>
                <a:cubicBezTo>
                  <a:pt x="204107" y="40609"/>
                  <a:pt x="197871" y="31927"/>
                  <a:pt x="188586" y="28844"/>
                </a:cubicBezTo>
                <a:lnTo>
                  <a:pt x="107440" y="1807"/>
                </a:lnTo>
                <a:cubicBezTo>
                  <a:pt x="103932" y="638"/>
                  <a:pt x="100176" y="638"/>
                  <a:pt x="96667" y="1807"/>
                </a:cubicBezTo>
                <a:lnTo>
                  <a:pt x="15521" y="28844"/>
                </a:lnTo>
                <a:cubicBezTo>
                  <a:pt x="6237" y="31927"/>
                  <a:pt x="0" y="40609"/>
                  <a:pt x="0" y="50354"/>
                </a:cubicBezTo>
                <a:close/>
                <a:moveTo>
                  <a:pt x="164420" y="90714"/>
                </a:moveTo>
                <a:lnTo>
                  <a:pt x="39688" y="90714"/>
                </a:lnTo>
                <a:lnTo>
                  <a:pt x="39688" y="113393"/>
                </a:lnTo>
                <a:lnTo>
                  <a:pt x="164420" y="113393"/>
                </a:lnTo>
                <a:lnTo>
                  <a:pt x="164420" y="90714"/>
                </a:lnTo>
                <a:close/>
                <a:moveTo>
                  <a:pt x="39688" y="147411"/>
                </a:moveTo>
                <a:lnTo>
                  <a:pt x="164420" y="147411"/>
                </a:lnTo>
                <a:lnTo>
                  <a:pt x="164420" y="124732"/>
                </a:lnTo>
                <a:lnTo>
                  <a:pt x="39688" y="124732"/>
                </a:lnTo>
                <a:lnTo>
                  <a:pt x="39688" y="147411"/>
                </a:lnTo>
                <a:close/>
                <a:moveTo>
                  <a:pt x="164420" y="158750"/>
                </a:moveTo>
                <a:lnTo>
                  <a:pt x="39688" y="158750"/>
                </a:lnTo>
                <a:lnTo>
                  <a:pt x="39688" y="181429"/>
                </a:lnTo>
                <a:lnTo>
                  <a:pt x="164420" y="181429"/>
                </a:lnTo>
                <a:lnTo>
                  <a:pt x="164420" y="158750"/>
                </a:lnTo>
                <a:close/>
              </a:path>
            </a:pathLst>
          </a:custGeom>
          <a:solidFill>
            <a:srgbClr val="C87D59"/>
          </a:solidFill>
          <a:ln/>
        </p:spPr>
      </p:sp>
      <p:sp>
        <p:nvSpPr>
          <p:cNvPr id="8" name="Text 6"/>
          <p:cNvSpPr/>
          <p:nvPr/>
        </p:nvSpPr>
        <p:spPr>
          <a:xfrm>
            <a:off x="1161143" y="1378857"/>
            <a:ext cx="6513286" cy="254000"/>
          </a:xfrm>
          <a:prstGeom prst="rect">
            <a:avLst/>
          </a:prstGeom>
          <a:noFill/>
          <a:ln/>
        </p:spPr>
        <p:txBody>
          <a:bodyPr wrap="square" lIns="0" tIns="0" rIns="0" bIns="0" rtlCol="0" anchor="ctr"/>
          <a:lstStyle/>
          <a:p>
            <a:pPr>
              <a:lnSpc>
                <a:spcPct val="120000"/>
              </a:lnSpc>
            </a:pPr>
            <a:r>
              <a:rPr lang="en-US" sz="1429" b="1" dirty="0">
                <a:solidFill>
                  <a:srgbClr val="5A4C42"/>
                </a:solidFill>
                <a:latin typeface="Oranienbaum" pitchFamily="34" charset="0"/>
                <a:ea typeface="Oranienbaum" pitchFamily="34" charset="-122"/>
                <a:cs typeface="Oranienbaum" pitchFamily="34" charset="-120"/>
              </a:rPr>
              <a:t>Direct Sourcing from Manufacturers</a:t>
            </a:r>
            <a:endParaRPr lang="en-US" sz="1600" dirty="0"/>
          </a:p>
        </p:txBody>
      </p:sp>
      <p:sp>
        <p:nvSpPr>
          <p:cNvPr id="9" name="Text 7"/>
          <p:cNvSpPr/>
          <p:nvPr/>
        </p:nvSpPr>
        <p:spPr>
          <a:xfrm>
            <a:off x="1161143" y="1705429"/>
            <a:ext cx="6495143" cy="707571"/>
          </a:xfrm>
          <a:prstGeom prst="rect">
            <a:avLst/>
          </a:prstGeom>
          <a:noFill/>
          <a:ln/>
        </p:spPr>
        <p:txBody>
          <a:bodyPr wrap="square" lIns="0" tIns="0" rIns="0" bIns="0" rtlCol="0" anchor="ctr"/>
          <a:lstStyle/>
          <a:p>
            <a:pPr>
              <a:lnSpc>
                <a:spcPct val="140000"/>
              </a:lnSpc>
            </a:pPr>
            <a:r>
              <a:rPr lang="en-US" sz="1143" dirty="0">
                <a:solidFill>
                  <a:srgbClr val="3D352E"/>
                </a:solidFill>
                <a:latin typeface="Quattrocento Sans" pitchFamily="34" charset="0"/>
                <a:ea typeface="Quattrocento Sans" pitchFamily="34" charset="-122"/>
                <a:cs typeface="Quattrocento Sans" pitchFamily="34" charset="-120"/>
              </a:rPr>
              <a:t>Nykaa adopted a pure inventory model. They sourced products directly from manufacturers and authorized distributors. They legally owned every unit before it reached the consumer. This approach eliminated supply chain pollution entirely.</a:t>
            </a:r>
            <a:endParaRPr lang="en-US" sz="1600" dirty="0"/>
          </a:p>
        </p:txBody>
      </p:sp>
      <p:sp>
        <p:nvSpPr>
          <p:cNvPr id="10" name="Shape 8"/>
          <p:cNvSpPr/>
          <p:nvPr/>
        </p:nvSpPr>
        <p:spPr>
          <a:xfrm>
            <a:off x="362857" y="2939143"/>
            <a:ext cx="7438571" cy="1596571"/>
          </a:xfrm>
          <a:custGeom>
            <a:avLst/>
            <a:gdLst/>
            <a:ahLst/>
            <a:cxnLst/>
            <a:rect l="l" t="t" r="r" b="b"/>
            <a:pathLst>
              <a:path w="7438571" h="1596571">
                <a:moveTo>
                  <a:pt x="36286" y="0"/>
                </a:moveTo>
                <a:lnTo>
                  <a:pt x="7402286" y="0"/>
                </a:lnTo>
                <a:cubicBezTo>
                  <a:pt x="7422326" y="0"/>
                  <a:pt x="7438571" y="16246"/>
                  <a:pt x="7438571" y="36286"/>
                </a:cubicBezTo>
                <a:lnTo>
                  <a:pt x="7438571" y="1524007"/>
                </a:lnTo>
                <a:cubicBezTo>
                  <a:pt x="7438571" y="1564083"/>
                  <a:pt x="7406083" y="1596571"/>
                  <a:pt x="7366007" y="1596571"/>
                </a:cubicBezTo>
                <a:lnTo>
                  <a:pt x="72564" y="1596571"/>
                </a:lnTo>
                <a:cubicBezTo>
                  <a:pt x="32488" y="1596571"/>
                  <a:pt x="0" y="1564083"/>
                  <a:pt x="0" y="1524007"/>
                </a:cubicBezTo>
                <a:lnTo>
                  <a:pt x="0" y="36286"/>
                </a:lnTo>
                <a:cubicBezTo>
                  <a:pt x="0" y="16259"/>
                  <a:pt x="16259" y="0"/>
                  <a:pt x="36286" y="0"/>
                </a:cubicBezTo>
                <a:close/>
              </a:path>
            </a:pathLst>
          </a:custGeom>
          <a:solidFill>
            <a:srgbClr val="FFFFFF"/>
          </a:solidFill>
          <a:ln/>
          <a:effectLst>
            <a:outerShdw sx="100000" sy="100000" kx="0" ky="0" algn="bl" rotWithShape="0" blurRad="27214" dist="9071" dir="5400000">
              <a:srgbClr val="000000">
                <a:alpha val="10196"/>
              </a:srgbClr>
            </a:outerShdw>
          </a:effectLst>
        </p:spPr>
      </p:sp>
      <p:sp>
        <p:nvSpPr>
          <p:cNvPr id="11" name="Shape 9"/>
          <p:cNvSpPr/>
          <p:nvPr/>
        </p:nvSpPr>
        <p:spPr>
          <a:xfrm>
            <a:off x="362857" y="2939143"/>
            <a:ext cx="7438571" cy="36286"/>
          </a:xfrm>
          <a:custGeom>
            <a:avLst/>
            <a:gdLst/>
            <a:ahLst/>
            <a:cxnLst/>
            <a:rect l="l" t="t" r="r" b="b"/>
            <a:pathLst>
              <a:path w="7438571" h="36286">
                <a:moveTo>
                  <a:pt x="36286" y="0"/>
                </a:moveTo>
                <a:lnTo>
                  <a:pt x="7402286" y="0"/>
                </a:lnTo>
                <a:cubicBezTo>
                  <a:pt x="7422326" y="0"/>
                  <a:pt x="7438571" y="16246"/>
                  <a:pt x="7438571" y="36286"/>
                </a:cubicBezTo>
                <a:lnTo>
                  <a:pt x="7438571" y="36286"/>
                </a:lnTo>
                <a:lnTo>
                  <a:pt x="0" y="36286"/>
                </a:lnTo>
                <a:lnTo>
                  <a:pt x="0" y="36286"/>
                </a:lnTo>
                <a:cubicBezTo>
                  <a:pt x="0" y="16259"/>
                  <a:pt x="16259" y="0"/>
                  <a:pt x="36286" y="0"/>
                </a:cubicBezTo>
                <a:close/>
              </a:path>
            </a:pathLst>
          </a:custGeom>
          <a:solidFill>
            <a:srgbClr val="5A4C42"/>
          </a:solidFill>
          <a:ln/>
        </p:spPr>
      </p:sp>
      <p:sp>
        <p:nvSpPr>
          <p:cNvPr id="12" name="Shape 10"/>
          <p:cNvSpPr/>
          <p:nvPr/>
        </p:nvSpPr>
        <p:spPr>
          <a:xfrm>
            <a:off x="580571" y="3175000"/>
            <a:ext cx="435429" cy="435429"/>
          </a:xfrm>
          <a:custGeom>
            <a:avLst/>
            <a:gdLst/>
            <a:ahLst/>
            <a:cxnLst/>
            <a:rect l="l" t="t" r="r" b="b"/>
            <a:pathLst>
              <a:path w="435429" h="435429">
                <a:moveTo>
                  <a:pt x="217714" y="0"/>
                </a:moveTo>
                <a:lnTo>
                  <a:pt x="217714" y="0"/>
                </a:lnTo>
                <a:cubicBezTo>
                  <a:pt x="337874" y="0"/>
                  <a:pt x="435429" y="97555"/>
                  <a:pt x="435429" y="217714"/>
                </a:cubicBezTo>
                <a:lnTo>
                  <a:pt x="435429" y="217714"/>
                </a:lnTo>
                <a:cubicBezTo>
                  <a:pt x="435429" y="337874"/>
                  <a:pt x="337874" y="435429"/>
                  <a:pt x="217714" y="435429"/>
                </a:cubicBezTo>
                <a:lnTo>
                  <a:pt x="217714" y="435429"/>
                </a:lnTo>
                <a:cubicBezTo>
                  <a:pt x="97555" y="435429"/>
                  <a:pt x="0" y="337874"/>
                  <a:pt x="0" y="217714"/>
                </a:cubicBezTo>
                <a:lnTo>
                  <a:pt x="0" y="217714"/>
                </a:lnTo>
                <a:cubicBezTo>
                  <a:pt x="0" y="97555"/>
                  <a:pt x="97555" y="0"/>
                  <a:pt x="217714" y="0"/>
                </a:cubicBezTo>
                <a:close/>
              </a:path>
            </a:pathLst>
          </a:custGeom>
          <a:solidFill>
            <a:srgbClr val="5A4C42">
              <a:alpha val="20000"/>
            </a:srgbClr>
          </a:solidFill>
          <a:ln/>
        </p:spPr>
      </p:sp>
      <p:sp>
        <p:nvSpPr>
          <p:cNvPr id="13" name="Shape 11"/>
          <p:cNvSpPr/>
          <p:nvPr/>
        </p:nvSpPr>
        <p:spPr>
          <a:xfrm>
            <a:off x="707571" y="3302000"/>
            <a:ext cx="181429" cy="181429"/>
          </a:xfrm>
          <a:custGeom>
            <a:avLst/>
            <a:gdLst/>
            <a:ahLst/>
            <a:cxnLst/>
            <a:rect l="l" t="t" r="r" b="b"/>
            <a:pathLst>
              <a:path w="181429" h="181429">
                <a:moveTo>
                  <a:pt x="90714" y="0"/>
                </a:moveTo>
                <a:cubicBezTo>
                  <a:pt x="92344" y="0"/>
                  <a:pt x="93974" y="354"/>
                  <a:pt x="95463" y="1028"/>
                </a:cubicBezTo>
                <a:lnTo>
                  <a:pt x="162223" y="29340"/>
                </a:lnTo>
                <a:cubicBezTo>
                  <a:pt x="170018" y="32636"/>
                  <a:pt x="175830" y="40325"/>
                  <a:pt x="175794" y="49609"/>
                </a:cubicBezTo>
                <a:cubicBezTo>
                  <a:pt x="175617" y="84761"/>
                  <a:pt x="161160" y="149076"/>
                  <a:pt x="100105" y="178310"/>
                </a:cubicBezTo>
                <a:cubicBezTo>
                  <a:pt x="94187" y="181145"/>
                  <a:pt x="87313" y="181145"/>
                  <a:pt x="81395" y="178310"/>
                </a:cubicBezTo>
                <a:cubicBezTo>
                  <a:pt x="20304" y="149076"/>
                  <a:pt x="5882" y="84761"/>
                  <a:pt x="5705" y="49609"/>
                </a:cubicBezTo>
                <a:cubicBezTo>
                  <a:pt x="5670" y="40325"/>
                  <a:pt x="11481" y="32636"/>
                  <a:pt x="19277" y="29340"/>
                </a:cubicBezTo>
                <a:lnTo>
                  <a:pt x="86001" y="1028"/>
                </a:lnTo>
                <a:cubicBezTo>
                  <a:pt x="87490" y="354"/>
                  <a:pt x="89084" y="0"/>
                  <a:pt x="90714" y="0"/>
                </a:cubicBezTo>
                <a:close/>
                <a:moveTo>
                  <a:pt x="90714" y="23671"/>
                </a:moveTo>
                <a:lnTo>
                  <a:pt x="90714" y="157652"/>
                </a:lnTo>
                <a:cubicBezTo>
                  <a:pt x="139615" y="133981"/>
                  <a:pt x="152761" y="81537"/>
                  <a:pt x="153080" y="50141"/>
                </a:cubicBezTo>
                <a:lnTo>
                  <a:pt x="90714" y="23706"/>
                </a:lnTo>
                <a:lnTo>
                  <a:pt x="90714" y="23706"/>
                </a:lnTo>
                <a:close/>
              </a:path>
            </a:pathLst>
          </a:custGeom>
          <a:solidFill>
            <a:srgbClr val="5A4C42"/>
          </a:solidFill>
          <a:ln/>
        </p:spPr>
      </p:sp>
      <p:sp>
        <p:nvSpPr>
          <p:cNvPr id="14" name="Text 12"/>
          <p:cNvSpPr/>
          <p:nvPr/>
        </p:nvSpPr>
        <p:spPr>
          <a:xfrm>
            <a:off x="1161143" y="3175000"/>
            <a:ext cx="6513286" cy="254000"/>
          </a:xfrm>
          <a:prstGeom prst="rect">
            <a:avLst/>
          </a:prstGeom>
          <a:noFill/>
          <a:ln/>
        </p:spPr>
        <p:txBody>
          <a:bodyPr wrap="square" lIns="0" tIns="0" rIns="0" bIns="0" rtlCol="0" anchor="ctr"/>
          <a:lstStyle/>
          <a:p>
            <a:pPr>
              <a:lnSpc>
                <a:spcPct val="120000"/>
              </a:lnSpc>
            </a:pPr>
            <a:r>
              <a:rPr lang="en-US" sz="1429" b="1" dirty="0">
                <a:solidFill>
                  <a:srgbClr val="5A4C42"/>
                </a:solidFill>
                <a:latin typeface="Oranienbaum" pitchFamily="34" charset="0"/>
                <a:ea typeface="Oranienbaum" pitchFamily="34" charset="-122"/>
                <a:cs typeface="Oranienbaum" pitchFamily="34" charset="-120"/>
              </a:rPr>
              <a:t>Strict FIFO Warehouse Protocols</a:t>
            </a:r>
            <a:endParaRPr lang="en-US" sz="1600" dirty="0"/>
          </a:p>
        </p:txBody>
      </p:sp>
      <p:sp>
        <p:nvSpPr>
          <p:cNvPr id="15" name="Text 13"/>
          <p:cNvSpPr/>
          <p:nvPr/>
        </p:nvSpPr>
        <p:spPr>
          <a:xfrm>
            <a:off x="1161143" y="3501571"/>
            <a:ext cx="6495143" cy="707571"/>
          </a:xfrm>
          <a:prstGeom prst="rect">
            <a:avLst/>
          </a:prstGeom>
          <a:noFill/>
          <a:ln/>
        </p:spPr>
        <p:txBody>
          <a:bodyPr wrap="square" lIns="0" tIns="0" rIns="0" bIns="0" rtlCol="0" anchor="ctr"/>
          <a:lstStyle/>
          <a:p>
            <a:pPr>
              <a:lnSpc>
                <a:spcPct val="140000"/>
              </a:lnSpc>
            </a:pPr>
            <a:r>
              <a:rPr lang="en-US" sz="1143" dirty="0">
                <a:solidFill>
                  <a:srgbClr val="3D352E"/>
                </a:solidFill>
                <a:latin typeface="Quattrocento Sans" pitchFamily="34" charset="0"/>
                <a:ea typeface="Quattrocento Sans" pitchFamily="34" charset="-122"/>
                <a:cs typeface="Quattrocento Sans" pitchFamily="34" charset="-120"/>
              </a:rPr>
              <a:t>By legally owning the inventory, Nykaa achieved absolute control over quality assurance. Counterfeit duplicates were systematically eradicated, and strict first-in, first-out warehouse management protocols ensured expiry date issues were entirely resolved.</a:t>
            </a:r>
            <a:endParaRPr lang="en-US" sz="1600" dirty="0"/>
          </a:p>
        </p:txBody>
      </p:sp>
      <p:sp>
        <p:nvSpPr>
          <p:cNvPr id="16" name="Shape 14"/>
          <p:cNvSpPr/>
          <p:nvPr/>
        </p:nvSpPr>
        <p:spPr>
          <a:xfrm>
            <a:off x="362857" y="4717143"/>
            <a:ext cx="7438571" cy="2140857"/>
          </a:xfrm>
          <a:custGeom>
            <a:avLst/>
            <a:gdLst/>
            <a:ahLst/>
            <a:cxnLst/>
            <a:rect l="l" t="t" r="r" b="b"/>
            <a:pathLst>
              <a:path w="7438571" h="2140857">
                <a:moveTo>
                  <a:pt x="72575" y="0"/>
                </a:moveTo>
                <a:lnTo>
                  <a:pt x="7365996" y="0"/>
                </a:lnTo>
                <a:cubicBezTo>
                  <a:pt x="7406078" y="0"/>
                  <a:pt x="7438571" y="32493"/>
                  <a:pt x="7438571" y="72575"/>
                </a:cubicBezTo>
                <a:lnTo>
                  <a:pt x="7438571" y="2068282"/>
                </a:lnTo>
                <a:cubicBezTo>
                  <a:pt x="7438571" y="2108364"/>
                  <a:pt x="7406078" y="2140857"/>
                  <a:pt x="7365996" y="2140857"/>
                </a:cubicBezTo>
                <a:lnTo>
                  <a:pt x="72575" y="2140857"/>
                </a:lnTo>
                <a:cubicBezTo>
                  <a:pt x="32493" y="2140857"/>
                  <a:pt x="0" y="2108364"/>
                  <a:pt x="0" y="2068282"/>
                </a:cubicBezTo>
                <a:lnTo>
                  <a:pt x="0" y="72575"/>
                </a:lnTo>
                <a:cubicBezTo>
                  <a:pt x="0" y="32520"/>
                  <a:pt x="32520" y="0"/>
                  <a:pt x="72575" y="0"/>
                </a:cubicBezTo>
                <a:close/>
              </a:path>
            </a:pathLst>
          </a:custGeom>
          <a:solidFill>
            <a:srgbClr val="5A4C42"/>
          </a:solidFill>
          <a:ln/>
        </p:spPr>
      </p:sp>
      <p:sp>
        <p:nvSpPr>
          <p:cNvPr id="17" name="Text 15"/>
          <p:cNvSpPr/>
          <p:nvPr/>
        </p:nvSpPr>
        <p:spPr>
          <a:xfrm>
            <a:off x="580571" y="4934857"/>
            <a:ext cx="7093857" cy="254000"/>
          </a:xfrm>
          <a:prstGeom prst="rect">
            <a:avLst/>
          </a:prstGeom>
          <a:noFill/>
          <a:ln/>
        </p:spPr>
        <p:txBody>
          <a:bodyPr wrap="square" lIns="0" tIns="0" rIns="0" bIns="0" rtlCol="0" anchor="ctr"/>
          <a:lstStyle/>
          <a:p>
            <a:pPr>
              <a:lnSpc>
                <a:spcPct val="120000"/>
              </a:lnSpc>
            </a:pPr>
            <a:r>
              <a:rPr lang="en-US" sz="1429" b="1" dirty="0">
                <a:solidFill>
                  <a:srgbClr val="FFFFFF"/>
                </a:solidFill>
                <a:latin typeface="Oranienbaum" pitchFamily="34" charset="0"/>
                <a:ea typeface="Oranienbaum" pitchFamily="34" charset="-122"/>
                <a:cs typeface="Oranienbaum" pitchFamily="34" charset="-120"/>
              </a:rPr>
              <a:t>Three Critical Advantages</a:t>
            </a:r>
            <a:endParaRPr lang="en-US" sz="1600" dirty="0"/>
          </a:p>
        </p:txBody>
      </p:sp>
      <p:sp>
        <p:nvSpPr>
          <p:cNvPr id="18" name="Shape 16"/>
          <p:cNvSpPr/>
          <p:nvPr/>
        </p:nvSpPr>
        <p:spPr>
          <a:xfrm>
            <a:off x="1409095" y="5334000"/>
            <a:ext cx="580571" cy="580571"/>
          </a:xfrm>
          <a:custGeom>
            <a:avLst/>
            <a:gdLst/>
            <a:ahLst/>
            <a:cxnLst/>
            <a:rect l="l" t="t" r="r" b="b"/>
            <a:pathLst>
              <a:path w="580571" h="580571">
                <a:moveTo>
                  <a:pt x="290286" y="0"/>
                </a:moveTo>
                <a:lnTo>
                  <a:pt x="290286" y="0"/>
                </a:lnTo>
                <a:cubicBezTo>
                  <a:pt x="450499" y="0"/>
                  <a:pt x="580571" y="130073"/>
                  <a:pt x="580571" y="290286"/>
                </a:cubicBezTo>
                <a:lnTo>
                  <a:pt x="580571" y="290286"/>
                </a:lnTo>
                <a:cubicBezTo>
                  <a:pt x="580571" y="450499"/>
                  <a:pt x="450499" y="580571"/>
                  <a:pt x="290286" y="580571"/>
                </a:cubicBezTo>
                <a:lnTo>
                  <a:pt x="290286" y="580571"/>
                </a:lnTo>
                <a:cubicBezTo>
                  <a:pt x="130073" y="580571"/>
                  <a:pt x="0" y="450499"/>
                  <a:pt x="0" y="290286"/>
                </a:cubicBezTo>
                <a:lnTo>
                  <a:pt x="0" y="290286"/>
                </a:lnTo>
                <a:cubicBezTo>
                  <a:pt x="0" y="130073"/>
                  <a:pt x="130073" y="0"/>
                  <a:pt x="290286" y="0"/>
                </a:cubicBezTo>
                <a:close/>
              </a:path>
            </a:pathLst>
          </a:custGeom>
          <a:solidFill>
            <a:srgbClr val="C87D59"/>
          </a:solidFill>
          <a:ln/>
        </p:spPr>
      </p:sp>
      <p:sp>
        <p:nvSpPr>
          <p:cNvPr id="19" name="Text 17"/>
          <p:cNvSpPr/>
          <p:nvPr/>
        </p:nvSpPr>
        <p:spPr>
          <a:xfrm>
            <a:off x="1354667" y="5334000"/>
            <a:ext cx="689429" cy="580571"/>
          </a:xfrm>
          <a:prstGeom prst="rect">
            <a:avLst/>
          </a:prstGeom>
          <a:noFill/>
          <a:ln/>
        </p:spPr>
        <p:txBody>
          <a:bodyPr wrap="square" lIns="0" tIns="0" rIns="0" bIns="0" rtlCol="0" anchor="ctr"/>
          <a:lstStyle/>
          <a:p>
            <a:pPr algn="ctr">
              <a:lnSpc>
                <a:spcPct val="110000"/>
              </a:lnSpc>
            </a:pPr>
            <a:r>
              <a:rPr lang="en-US" sz="1714"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20" name="Text 18"/>
          <p:cNvSpPr/>
          <p:nvPr/>
        </p:nvSpPr>
        <p:spPr>
          <a:xfrm>
            <a:off x="544286" y="6023429"/>
            <a:ext cx="2313214" cy="217714"/>
          </a:xfrm>
          <a:prstGeom prst="rect">
            <a:avLst/>
          </a:prstGeom>
          <a:noFill/>
          <a:ln/>
        </p:spPr>
        <p:txBody>
          <a:bodyPr wrap="square" lIns="0" tIns="0" rIns="0" bIns="0" rtlCol="0" anchor="ctr"/>
          <a:lstStyle/>
          <a:p>
            <a:pPr algn="ctr">
              <a:lnSpc>
                <a:spcPct val="120000"/>
              </a:lnSpc>
            </a:pPr>
            <a:r>
              <a:rPr lang="en-US" sz="1143" b="1" dirty="0">
                <a:solidFill>
                  <a:srgbClr val="FFFFFF"/>
                </a:solidFill>
                <a:latin typeface="Quattrocento Sans" pitchFamily="34" charset="0"/>
                <a:ea typeface="Quattrocento Sans" pitchFamily="34" charset="-122"/>
                <a:cs typeface="Quattrocento Sans" pitchFamily="34" charset="-120"/>
              </a:rPr>
              <a:t>Authenticity Guarantee</a:t>
            </a:r>
            <a:endParaRPr lang="en-US" sz="1600" dirty="0"/>
          </a:p>
        </p:txBody>
      </p:sp>
      <p:sp>
        <p:nvSpPr>
          <p:cNvPr id="21" name="Text 19"/>
          <p:cNvSpPr/>
          <p:nvPr/>
        </p:nvSpPr>
        <p:spPr>
          <a:xfrm>
            <a:off x="548821" y="6277429"/>
            <a:ext cx="2304143" cy="362857"/>
          </a:xfrm>
          <a:prstGeom prst="rect">
            <a:avLst/>
          </a:prstGeom>
          <a:noFill/>
          <a:ln/>
        </p:spPr>
        <p:txBody>
          <a:bodyPr wrap="square" lIns="0" tIns="0" rIns="0" bIns="0" rtlCol="0" anchor="ctr"/>
          <a:lstStyle/>
          <a:p>
            <a:pPr algn="ctr">
              <a:lnSpc>
                <a:spcPct val="120000"/>
              </a:lnSpc>
            </a:pPr>
            <a:r>
              <a:rPr lang="en-US" sz="1000" dirty="0">
                <a:solidFill>
                  <a:srgbClr val="FFFFFF">
                    <a:alpha val="80000"/>
                  </a:srgbClr>
                </a:solidFill>
                <a:latin typeface="Quattrocento Sans" pitchFamily="34" charset="0"/>
                <a:ea typeface="Quattrocento Sans" pitchFamily="34" charset="-122"/>
                <a:cs typeface="Quattrocento Sans" pitchFamily="34" charset="-120"/>
              </a:rPr>
              <a:t>Counterfeit products could not enter the ecosystem</a:t>
            </a:r>
            <a:endParaRPr lang="en-US" sz="1600" dirty="0"/>
          </a:p>
        </p:txBody>
      </p:sp>
      <p:sp>
        <p:nvSpPr>
          <p:cNvPr id="22" name="Shape 20"/>
          <p:cNvSpPr/>
          <p:nvPr/>
        </p:nvSpPr>
        <p:spPr>
          <a:xfrm>
            <a:off x="3791857" y="5334000"/>
            <a:ext cx="580571" cy="580571"/>
          </a:xfrm>
          <a:custGeom>
            <a:avLst/>
            <a:gdLst/>
            <a:ahLst/>
            <a:cxnLst/>
            <a:rect l="l" t="t" r="r" b="b"/>
            <a:pathLst>
              <a:path w="580571" h="580571">
                <a:moveTo>
                  <a:pt x="290286" y="0"/>
                </a:moveTo>
                <a:lnTo>
                  <a:pt x="290286" y="0"/>
                </a:lnTo>
                <a:cubicBezTo>
                  <a:pt x="450499" y="0"/>
                  <a:pt x="580571" y="130073"/>
                  <a:pt x="580571" y="290286"/>
                </a:cubicBezTo>
                <a:lnTo>
                  <a:pt x="580571" y="290286"/>
                </a:lnTo>
                <a:cubicBezTo>
                  <a:pt x="580571" y="450499"/>
                  <a:pt x="450499" y="580571"/>
                  <a:pt x="290286" y="580571"/>
                </a:cubicBezTo>
                <a:lnTo>
                  <a:pt x="290286" y="580571"/>
                </a:lnTo>
                <a:cubicBezTo>
                  <a:pt x="130073" y="580571"/>
                  <a:pt x="0" y="450499"/>
                  <a:pt x="0" y="290286"/>
                </a:cubicBezTo>
                <a:lnTo>
                  <a:pt x="0" y="290286"/>
                </a:lnTo>
                <a:cubicBezTo>
                  <a:pt x="0" y="130073"/>
                  <a:pt x="130073" y="0"/>
                  <a:pt x="290286" y="0"/>
                </a:cubicBezTo>
                <a:close/>
              </a:path>
            </a:pathLst>
          </a:custGeom>
          <a:solidFill>
            <a:srgbClr val="C87D59"/>
          </a:solidFill>
          <a:ln/>
        </p:spPr>
      </p:sp>
      <p:sp>
        <p:nvSpPr>
          <p:cNvPr id="23" name="Text 21"/>
          <p:cNvSpPr/>
          <p:nvPr/>
        </p:nvSpPr>
        <p:spPr>
          <a:xfrm>
            <a:off x="3737429" y="5334000"/>
            <a:ext cx="689429" cy="580571"/>
          </a:xfrm>
          <a:prstGeom prst="rect">
            <a:avLst/>
          </a:prstGeom>
          <a:noFill/>
          <a:ln/>
        </p:spPr>
        <p:txBody>
          <a:bodyPr wrap="square" lIns="0" tIns="0" rIns="0" bIns="0" rtlCol="0" anchor="ctr"/>
          <a:lstStyle/>
          <a:p>
            <a:pPr algn="ctr">
              <a:lnSpc>
                <a:spcPct val="110000"/>
              </a:lnSpc>
            </a:pPr>
            <a:r>
              <a:rPr lang="en-US" sz="1714"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24" name="Text 22"/>
          <p:cNvSpPr/>
          <p:nvPr/>
        </p:nvSpPr>
        <p:spPr>
          <a:xfrm>
            <a:off x="2927048" y="6023429"/>
            <a:ext cx="2313214" cy="217714"/>
          </a:xfrm>
          <a:prstGeom prst="rect">
            <a:avLst/>
          </a:prstGeom>
          <a:noFill/>
          <a:ln/>
        </p:spPr>
        <p:txBody>
          <a:bodyPr wrap="square" lIns="0" tIns="0" rIns="0" bIns="0" rtlCol="0" anchor="ctr"/>
          <a:lstStyle/>
          <a:p>
            <a:pPr algn="ctr">
              <a:lnSpc>
                <a:spcPct val="120000"/>
              </a:lnSpc>
            </a:pPr>
            <a:r>
              <a:rPr lang="en-US" sz="1143" b="1" dirty="0">
                <a:solidFill>
                  <a:srgbClr val="FFFFFF"/>
                </a:solidFill>
                <a:latin typeface="Quattrocento Sans" pitchFamily="34" charset="0"/>
                <a:ea typeface="Quattrocento Sans" pitchFamily="34" charset="-122"/>
                <a:cs typeface="Quattrocento Sans" pitchFamily="34" charset="-120"/>
              </a:rPr>
              <a:t>Expiry Control</a:t>
            </a:r>
            <a:endParaRPr lang="en-US" sz="1600" dirty="0"/>
          </a:p>
        </p:txBody>
      </p:sp>
      <p:sp>
        <p:nvSpPr>
          <p:cNvPr id="25" name="Text 23"/>
          <p:cNvSpPr/>
          <p:nvPr/>
        </p:nvSpPr>
        <p:spPr>
          <a:xfrm>
            <a:off x="2931584" y="6277429"/>
            <a:ext cx="2304143" cy="181429"/>
          </a:xfrm>
          <a:prstGeom prst="rect">
            <a:avLst/>
          </a:prstGeom>
          <a:noFill/>
          <a:ln/>
        </p:spPr>
        <p:txBody>
          <a:bodyPr wrap="square" lIns="0" tIns="0" rIns="0" bIns="0" rtlCol="0" anchor="ctr"/>
          <a:lstStyle/>
          <a:p>
            <a:pPr algn="ctr">
              <a:lnSpc>
                <a:spcPct val="120000"/>
              </a:lnSpc>
            </a:pPr>
            <a:r>
              <a:rPr lang="en-US" sz="1000" dirty="0">
                <a:solidFill>
                  <a:srgbClr val="FFFFFF">
                    <a:alpha val="80000"/>
                  </a:srgbClr>
                </a:solidFill>
                <a:latin typeface="Quattrocento Sans" pitchFamily="34" charset="0"/>
                <a:ea typeface="Quattrocento Sans" pitchFamily="34" charset="-122"/>
                <a:cs typeface="Quattrocento Sans" pitchFamily="34" charset="-120"/>
              </a:rPr>
              <a:t>FIFO protocols eliminated date issues</a:t>
            </a:r>
            <a:endParaRPr lang="en-US" sz="1600" dirty="0"/>
          </a:p>
        </p:txBody>
      </p:sp>
      <p:sp>
        <p:nvSpPr>
          <p:cNvPr id="26" name="Shape 24"/>
          <p:cNvSpPr/>
          <p:nvPr/>
        </p:nvSpPr>
        <p:spPr>
          <a:xfrm>
            <a:off x="6174619" y="5334000"/>
            <a:ext cx="580571" cy="580571"/>
          </a:xfrm>
          <a:custGeom>
            <a:avLst/>
            <a:gdLst/>
            <a:ahLst/>
            <a:cxnLst/>
            <a:rect l="l" t="t" r="r" b="b"/>
            <a:pathLst>
              <a:path w="580571" h="580571">
                <a:moveTo>
                  <a:pt x="290286" y="0"/>
                </a:moveTo>
                <a:lnTo>
                  <a:pt x="290286" y="0"/>
                </a:lnTo>
                <a:cubicBezTo>
                  <a:pt x="450499" y="0"/>
                  <a:pt x="580571" y="130073"/>
                  <a:pt x="580571" y="290286"/>
                </a:cubicBezTo>
                <a:lnTo>
                  <a:pt x="580571" y="290286"/>
                </a:lnTo>
                <a:cubicBezTo>
                  <a:pt x="580571" y="450499"/>
                  <a:pt x="450499" y="580571"/>
                  <a:pt x="290286" y="580571"/>
                </a:cubicBezTo>
                <a:lnTo>
                  <a:pt x="290286" y="580571"/>
                </a:lnTo>
                <a:cubicBezTo>
                  <a:pt x="130073" y="580571"/>
                  <a:pt x="0" y="450499"/>
                  <a:pt x="0" y="290286"/>
                </a:cubicBezTo>
                <a:lnTo>
                  <a:pt x="0" y="290286"/>
                </a:lnTo>
                <a:cubicBezTo>
                  <a:pt x="0" y="130073"/>
                  <a:pt x="130073" y="0"/>
                  <a:pt x="290286" y="0"/>
                </a:cubicBezTo>
                <a:close/>
              </a:path>
            </a:pathLst>
          </a:custGeom>
          <a:solidFill>
            <a:srgbClr val="C87D59"/>
          </a:solidFill>
          <a:ln/>
        </p:spPr>
      </p:sp>
      <p:sp>
        <p:nvSpPr>
          <p:cNvPr id="27" name="Text 25"/>
          <p:cNvSpPr/>
          <p:nvPr/>
        </p:nvSpPr>
        <p:spPr>
          <a:xfrm>
            <a:off x="6120191" y="5334000"/>
            <a:ext cx="689429" cy="580571"/>
          </a:xfrm>
          <a:prstGeom prst="rect">
            <a:avLst/>
          </a:prstGeom>
          <a:noFill/>
          <a:ln/>
        </p:spPr>
        <p:txBody>
          <a:bodyPr wrap="square" lIns="0" tIns="0" rIns="0" bIns="0" rtlCol="0" anchor="ctr"/>
          <a:lstStyle/>
          <a:p>
            <a:pPr algn="ctr">
              <a:lnSpc>
                <a:spcPct val="110000"/>
              </a:lnSpc>
            </a:pPr>
            <a:r>
              <a:rPr lang="en-US" sz="1714"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28" name="Text 26"/>
          <p:cNvSpPr/>
          <p:nvPr/>
        </p:nvSpPr>
        <p:spPr>
          <a:xfrm>
            <a:off x="5309810" y="6023429"/>
            <a:ext cx="2313214" cy="217714"/>
          </a:xfrm>
          <a:prstGeom prst="rect">
            <a:avLst/>
          </a:prstGeom>
          <a:noFill/>
          <a:ln/>
        </p:spPr>
        <p:txBody>
          <a:bodyPr wrap="square" lIns="0" tIns="0" rIns="0" bIns="0" rtlCol="0" anchor="ctr"/>
          <a:lstStyle/>
          <a:p>
            <a:pPr algn="ctr">
              <a:lnSpc>
                <a:spcPct val="120000"/>
              </a:lnSpc>
            </a:pPr>
            <a:r>
              <a:rPr lang="en-US" sz="1143" b="1" dirty="0">
                <a:solidFill>
                  <a:srgbClr val="FFFFFF"/>
                </a:solidFill>
                <a:latin typeface="Quattrocento Sans" pitchFamily="34" charset="0"/>
                <a:ea typeface="Quattrocento Sans" pitchFamily="34" charset="-122"/>
                <a:cs typeface="Quattrocento Sans" pitchFamily="34" charset="-120"/>
              </a:rPr>
              <a:t>Full Margin Capture</a:t>
            </a:r>
            <a:endParaRPr lang="en-US" sz="1600" dirty="0"/>
          </a:p>
        </p:txBody>
      </p:sp>
      <p:sp>
        <p:nvSpPr>
          <p:cNvPr id="29" name="Text 27"/>
          <p:cNvSpPr/>
          <p:nvPr/>
        </p:nvSpPr>
        <p:spPr>
          <a:xfrm>
            <a:off x="5314346" y="6277429"/>
            <a:ext cx="2304143" cy="181429"/>
          </a:xfrm>
          <a:prstGeom prst="rect">
            <a:avLst/>
          </a:prstGeom>
          <a:noFill/>
          <a:ln/>
        </p:spPr>
        <p:txBody>
          <a:bodyPr wrap="square" lIns="0" tIns="0" rIns="0" bIns="0" rtlCol="0" anchor="ctr"/>
          <a:lstStyle/>
          <a:p>
            <a:pPr algn="ctr">
              <a:lnSpc>
                <a:spcPct val="120000"/>
              </a:lnSpc>
            </a:pPr>
            <a:r>
              <a:rPr lang="en-US" sz="1000" dirty="0">
                <a:solidFill>
                  <a:srgbClr val="FFFFFF">
                    <a:alpha val="80000"/>
                  </a:srgbClr>
                </a:solidFill>
                <a:latin typeface="Quattrocento Sans" pitchFamily="34" charset="0"/>
                <a:ea typeface="Quattrocento Sans" pitchFamily="34" charset="-122"/>
                <a:cs typeface="Quattrocento Sans" pitchFamily="34" charset="-120"/>
              </a:rPr>
              <a:t>Captured complete retail margin</a:t>
            </a:r>
            <a:endParaRPr lang="en-US" sz="1600" dirty="0"/>
          </a:p>
        </p:txBody>
      </p:sp>
      <p:sp>
        <p:nvSpPr>
          <p:cNvPr id="30" name="Shape 28"/>
          <p:cNvSpPr/>
          <p:nvPr/>
        </p:nvSpPr>
        <p:spPr>
          <a:xfrm>
            <a:off x="8019143" y="1124857"/>
            <a:ext cx="3810000" cy="4245429"/>
          </a:xfrm>
          <a:custGeom>
            <a:avLst/>
            <a:gdLst/>
            <a:ahLst/>
            <a:cxnLst/>
            <a:rect l="l" t="t" r="r" b="b"/>
            <a:pathLst>
              <a:path w="3810000" h="4245429">
                <a:moveTo>
                  <a:pt x="72581" y="0"/>
                </a:moveTo>
                <a:lnTo>
                  <a:pt x="3737420" y="0"/>
                </a:lnTo>
                <a:cubicBezTo>
                  <a:pt x="3777505" y="0"/>
                  <a:pt x="3810000" y="32495"/>
                  <a:pt x="3810000" y="72581"/>
                </a:cubicBezTo>
                <a:lnTo>
                  <a:pt x="3810000" y="4172848"/>
                </a:lnTo>
                <a:cubicBezTo>
                  <a:pt x="3810000" y="4212933"/>
                  <a:pt x="3777505" y="4245429"/>
                  <a:pt x="3737420" y="4245429"/>
                </a:cubicBezTo>
                <a:lnTo>
                  <a:pt x="72581" y="4245429"/>
                </a:lnTo>
                <a:cubicBezTo>
                  <a:pt x="32495" y="4245429"/>
                  <a:pt x="0" y="4212933"/>
                  <a:pt x="0" y="4172848"/>
                </a:cubicBezTo>
                <a:lnTo>
                  <a:pt x="0" y="72581"/>
                </a:lnTo>
                <a:cubicBezTo>
                  <a:pt x="0" y="32522"/>
                  <a:pt x="32522" y="0"/>
                  <a:pt x="72580" y="0"/>
                </a:cubicBezTo>
                <a:close/>
              </a:path>
            </a:pathLst>
          </a:custGeom>
          <a:solidFill>
            <a:srgbClr val="C87D59"/>
          </a:solidFill>
          <a:ln/>
        </p:spPr>
      </p:sp>
      <p:sp>
        <p:nvSpPr>
          <p:cNvPr id="31" name="Text 29"/>
          <p:cNvSpPr/>
          <p:nvPr/>
        </p:nvSpPr>
        <p:spPr>
          <a:xfrm>
            <a:off x="8236857" y="1342571"/>
            <a:ext cx="3483429" cy="580571"/>
          </a:xfrm>
          <a:prstGeom prst="rect">
            <a:avLst/>
          </a:prstGeom>
          <a:noFill/>
          <a:ln/>
        </p:spPr>
        <p:txBody>
          <a:bodyPr wrap="square" lIns="0" tIns="0" rIns="0" bIns="0" rtlCol="0" anchor="ctr"/>
          <a:lstStyle/>
          <a:p>
            <a:pPr>
              <a:lnSpc>
                <a:spcPct val="110000"/>
              </a:lnSpc>
            </a:pPr>
            <a:r>
              <a:rPr lang="en-US" sz="1714" b="1" dirty="0">
                <a:solidFill>
                  <a:srgbClr val="FFFFFF"/>
                </a:solidFill>
                <a:latin typeface="Oranienbaum" pitchFamily="34" charset="0"/>
                <a:ea typeface="Oranienbaum" pitchFamily="34" charset="-122"/>
                <a:cs typeface="Oranienbaum" pitchFamily="34" charset="-120"/>
              </a:rPr>
              <a:t>Inventory Model vs. Marketplace Model</a:t>
            </a:r>
            <a:endParaRPr lang="en-US" sz="1600" dirty="0"/>
          </a:p>
        </p:txBody>
      </p:sp>
      <p:sp>
        <p:nvSpPr>
          <p:cNvPr id="32" name="Shape 30"/>
          <p:cNvSpPr/>
          <p:nvPr/>
        </p:nvSpPr>
        <p:spPr>
          <a:xfrm>
            <a:off x="8236857" y="2068286"/>
            <a:ext cx="3374571" cy="1451429"/>
          </a:xfrm>
          <a:custGeom>
            <a:avLst/>
            <a:gdLst/>
            <a:ahLst/>
            <a:cxnLst/>
            <a:rect l="l" t="t" r="r" b="b"/>
            <a:pathLst>
              <a:path w="3374571" h="1451429">
                <a:moveTo>
                  <a:pt x="72571" y="0"/>
                </a:moveTo>
                <a:lnTo>
                  <a:pt x="3302000" y="0"/>
                </a:lnTo>
                <a:cubicBezTo>
                  <a:pt x="3342080" y="0"/>
                  <a:pt x="3374571" y="32491"/>
                  <a:pt x="3374571" y="72571"/>
                </a:cubicBezTo>
                <a:lnTo>
                  <a:pt x="3374571" y="1378857"/>
                </a:lnTo>
                <a:cubicBezTo>
                  <a:pt x="3374571" y="1418937"/>
                  <a:pt x="3342080" y="1451429"/>
                  <a:pt x="3302000" y="1451429"/>
                </a:cubicBezTo>
                <a:lnTo>
                  <a:pt x="72571" y="1451429"/>
                </a:lnTo>
                <a:cubicBezTo>
                  <a:pt x="32491" y="1451429"/>
                  <a:pt x="0" y="1418937"/>
                  <a:pt x="0" y="1378857"/>
                </a:cubicBezTo>
                <a:lnTo>
                  <a:pt x="0" y="72571"/>
                </a:lnTo>
                <a:cubicBezTo>
                  <a:pt x="0" y="32518"/>
                  <a:pt x="32518" y="0"/>
                  <a:pt x="72571" y="0"/>
                </a:cubicBezTo>
                <a:close/>
              </a:path>
            </a:pathLst>
          </a:custGeom>
          <a:solidFill>
            <a:srgbClr val="FFFFFF">
              <a:alpha val="20000"/>
            </a:srgbClr>
          </a:solidFill>
          <a:ln/>
        </p:spPr>
      </p:sp>
      <p:sp>
        <p:nvSpPr>
          <p:cNvPr id="33" name="Shape 31"/>
          <p:cNvSpPr/>
          <p:nvPr/>
        </p:nvSpPr>
        <p:spPr>
          <a:xfrm>
            <a:off x="8404679" y="2258786"/>
            <a:ext cx="163286" cy="163286"/>
          </a:xfrm>
          <a:custGeom>
            <a:avLst/>
            <a:gdLst/>
            <a:ahLst/>
            <a:cxnLst/>
            <a:rect l="l" t="t" r="r" b="b"/>
            <a:pathLst>
              <a:path w="163286" h="163286">
                <a:moveTo>
                  <a:pt x="9791" y="23058"/>
                </a:moveTo>
                <a:cubicBezTo>
                  <a:pt x="11991" y="15436"/>
                  <a:pt x="18976" y="10205"/>
                  <a:pt x="26917" y="10205"/>
                </a:cubicBezTo>
                <a:lnTo>
                  <a:pt x="136624" y="10205"/>
                </a:lnTo>
                <a:cubicBezTo>
                  <a:pt x="144565" y="10205"/>
                  <a:pt x="151550" y="15436"/>
                  <a:pt x="153782" y="23058"/>
                </a:cubicBezTo>
                <a:lnTo>
                  <a:pt x="161245" y="48635"/>
                </a:lnTo>
                <a:cubicBezTo>
                  <a:pt x="165327" y="62572"/>
                  <a:pt x="154834" y="76540"/>
                  <a:pt x="140324" y="76540"/>
                </a:cubicBezTo>
                <a:cubicBezTo>
                  <a:pt x="131936" y="76540"/>
                  <a:pt x="124569" y="71788"/>
                  <a:pt x="120933" y="64708"/>
                </a:cubicBezTo>
                <a:cubicBezTo>
                  <a:pt x="117234" y="71693"/>
                  <a:pt x="109899" y="76540"/>
                  <a:pt x="101352" y="76540"/>
                </a:cubicBezTo>
                <a:cubicBezTo>
                  <a:pt x="92869" y="76540"/>
                  <a:pt x="85502" y="71756"/>
                  <a:pt x="81802" y="64740"/>
                </a:cubicBezTo>
                <a:cubicBezTo>
                  <a:pt x="78103" y="71756"/>
                  <a:pt x="70736" y="76540"/>
                  <a:pt x="62253" y="76540"/>
                </a:cubicBezTo>
                <a:cubicBezTo>
                  <a:pt x="53706" y="76540"/>
                  <a:pt x="46371" y="71725"/>
                  <a:pt x="42671" y="64708"/>
                </a:cubicBezTo>
                <a:cubicBezTo>
                  <a:pt x="39035" y="71756"/>
                  <a:pt x="31668" y="76540"/>
                  <a:pt x="23281" y="76540"/>
                </a:cubicBezTo>
                <a:cubicBezTo>
                  <a:pt x="8738" y="76540"/>
                  <a:pt x="-1722" y="62603"/>
                  <a:pt x="2360" y="48635"/>
                </a:cubicBezTo>
                <a:lnTo>
                  <a:pt x="9791" y="23058"/>
                </a:lnTo>
                <a:close/>
                <a:moveTo>
                  <a:pt x="30744" y="112259"/>
                </a:moveTo>
                <a:lnTo>
                  <a:pt x="132797" y="112259"/>
                </a:lnTo>
                <a:lnTo>
                  <a:pt x="132797" y="91083"/>
                </a:lnTo>
                <a:cubicBezTo>
                  <a:pt x="135221" y="91593"/>
                  <a:pt x="137740" y="91848"/>
                  <a:pt x="140292" y="91848"/>
                </a:cubicBezTo>
                <a:cubicBezTo>
                  <a:pt x="144852" y="91848"/>
                  <a:pt x="149221" y="91019"/>
                  <a:pt x="153208" y="89552"/>
                </a:cubicBezTo>
                <a:lnTo>
                  <a:pt x="153208" y="137772"/>
                </a:lnTo>
                <a:cubicBezTo>
                  <a:pt x="153208" y="146224"/>
                  <a:pt x="146351" y="153080"/>
                  <a:pt x="137900" y="153080"/>
                </a:cubicBezTo>
                <a:lnTo>
                  <a:pt x="25641" y="153080"/>
                </a:lnTo>
                <a:cubicBezTo>
                  <a:pt x="17190" y="153080"/>
                  <a:pt x="10333" y="146224"/>
                  <a:pt x="10333" y="137772"/>
                </a:cubicBezTo>
                <a:lnTo>
                  <a:pt x="10333" y="89552"/>
                </a:lnTo>
                <a:cubicBezTo>
                  <a:pt x="14319" y="91019"/>
                  <a:pt x="18657" y="91848"/>
                  <a:pt x="23249" y="91848"/>
                </a:cubicBezTo>
                <a:cubicBezTo>
                  <a:pt x="25832" y="91848"/>
                  <a:pt x="28320" y="91593"/>
                  <a:pt x="30744" y="91083"/>
                </a:cubicBezTo>
                <a:lnTo>
                  <a:pt x="30744" y="112259"/>
                </a:lnTo>
                <a:close/>
              </a:path>
            </a:pathLst>
          </a:custGeom>
          <a:solidFill>
            <a:srgbClr val="FFFFFF"/>
          </a:solidFill>
          <a:ln/>
        </p:spPr>
      </p:sp>
      <p:sp>
        <p:nvSpPr>
          <p:cNvPr id="34" name="Text 32"/>
          <p:cNvSpPr/>
          <p:nvPr/>
        </p:nvSpPr>
        <p:spPr>
          <a:xfrm>
            <a:off x="8694964" y="2213429"/>
            <a:ext cx="1542143" cy="254000"/>
          </a:xfrm>
          <a:prstGeom prst="rect">
            <a:avLst/>
          </a:prstGeom>
          <a:noFill/>
          <a:ln/>
        </p:spPr>
        <p:txBody>
          <a:bodyPr wrap="square" lIns="0" tIns="0" rIns="0" bIns="0" rtlCol="0" anchor="ctr"/>
          <a:lstStyle/>
          <a:p>
            <a:pPr>
              <a:lnSpc>
                <a:spcPct val="130000"/>
              </a:lnSpc>
            </a:pPr>
            <a:r>
              <a:rPr lang="en-US" sz="1286" b="1" dirty="0">
                <a:solidFill>
                  <a:srgbClr val="FFFFFF"/>
                </a:solidFill>
                <a:latin typeface="Quattrocento Sans" pitchFamily="34" charset="0"/>
                <a:ea typeface="Quattrocento Sans" pitchFamily="34" charset="-122"/>
                <a:cs typeface="Quattrocento Sans" pitchFamily="34" charset="-120"/>
              </a:rPr>
              <a:t>Marketplace Model</a:t>
            </a:r>
            <a:endParaRPr lang="en-US" sz="1600" dirty="0"/>
          </a:p>
        </p:txBody>
      </p:sp>
      <p:sp>
        <p:nvSpPr>
          <p:cNvPr id="35" name="Text 33"/>
          <p:cNvSpPr/>
          <p:nvPr/>
        </p:nvSpPr>
        <p:spPr>
          <a:xfrm>
            <a:off x="8382000" y="2540000"/>
            <a:ext cx="3147786" cy="181429"/>
          </a:xfrm>
          <a:prstGeom prst="rect">
            <a:avLst/>
          </a:prstGeom>
          <a:noFill/>
          <a:ln/>
        </p:spPr>
        <p:txBody>
          <a:bodyPr wrap="square" lIns="0" tIns="0" rIns="0" bIns="0" rtlCol="0" anchor="ctr"/>
          <a:lstStyle/>
          <a:p>
            <a:pPr>
              <a:lnSpc>
                <a:spcPct val="120000"/>
              </a:lnSpc>
            </a:pPr>
            <a:r>
              <a:rPr lang="en-US" sz="1000" dirty="0">
                <a:solidFill>
                  <a:srgbClr val="FFFFFF"/>
                </a:solidFill>
                <a:latin typeface="Quattrocento Sans" pitchFamily="34" charset="0"/>
                <a:ea typeface="Quattrocento Sans" pitchFamily="34" charset="-122"/>
                <a:cs typeface="Quattrocento Sans" pitchFamily="34" charset="-120"/>
              </a:rPr>
              <a:t>• Platform acts as intermediary</a:t>
            </a:r>
            <a:endParaRPr lang="en-US" sz="1600" dirty="0"/>
          </a:p>
        </p:txBody>
      </p:sp>
      <p:sp>
        <p:nvSpPr>
          <p:cNvPr id="36" name="Text 34"/>
          <p:cNvSpPr/>
          <p:nvPr/>
        </p:nvSpPr>
        <p:spPr>
          <a:xfrm>
            <a:off x="8382000" y="2757714"/>
            <a:ext cx="3147786" cy="181429"/>
          </a:xfrm>
          <a:prstGeom prst="rect">
            <a:avLst/>
          </a:prstGeom>
          <a:noFill/>
          <a:ln/>
        </p:spPr>
        <p:txBody>
          <a:bodyPr wrap="square" lIns="0" tIns="0" rIns="0" bIns="0" rtlCol="0" anchor="ctr"/>
          <a:lstStyle/>
          <a:p>
            <a:pPr>
              <a:lnSpc>
                <a:spcPct val="120000"/>
              </a:lnSpc>
            </a:pPr>
            <a:r>
              <a:rPr lang="en-US" sz="1000" dirty="0">
                <a:solidFill>
                  <a:srgbClr val="FFFFFF"/>
                </a:solidFill>
                <a:latin typeface="Quattrocento Sans" pitchFamily="34" charset="0"/>
                <a:ea typeface="Quattrocento Sans" pitchFamily="34" charset="-122"/>
                <a:cs typeface="Quattrocento Sans" pitchFamily="34" charset="-120"/>
              </a:rPr>
              <a:t>• Third-party sellers own inventory</a:t>
            </a:r>
            <a:endParaRPr lang="en-US" sz="1600" dirty="0"/>
          </a:p>
        </p:txBody>
      </p:sp>
      <p:sp>
        <p:nvSpPr>
          <p:cNvPr id="37" name="Text 35"/>
          <p:cNvSpPr/>
          <p:nvPr/>
        </p:nvSpPr>
        <p:spPr>
          <a:xfrm>
            <a:off x="8382000" y="2975429"/>
            <a:ext cx="3147786" cy="181429"/>
          </a:xfrm>
          <a:prstGeom prst="rect">
            <a:avLst/>
          </a:prstGeom>
          <a:noFill/>
          <a:ln/>
        </p:spPr>
        <p:txBody>
          <a:bodyPr wrap="square" lIns="0" tIns="0" rIns="0" bIns="0" rtlCol="0" anchor="ctr"/>
          <a:lstStyle/>
          <a:p>
            <a:pPr>
              <a:lnSpc>
                <a:spcPct val="120000"/>
              </a:lnSpc>
            </a:pPr>
            <a:r>
              <a:rPr lang="en-US" sz="1000" dirty="0">
                <a:solidFill>
                  <a:srgbClr val="FFFFFF"/>
                </a:solidFill>
                <a:latin typeface="Quattrocento Sans" pitchFamily="34" charset="0"/>
                <a:ea typeface="Quattrocento Sans" pitchFamily="34" charset="-122"/>
                <a:cs typeface="Quattrocento Sans" pitchFamily="34" charset="-120"/>
              </a:rPr>
              <a:t>• No quality control guarantee</a:t>
            </a:r>
            <a:endParaRPr lang="en-US" sz="1600" dirty="0"/>
          </a:p>
        </p:txBody>
      </p:sp>
      <p:sp>
        <p:nvSpPr>
          <p:cNvPr id="38" name="Text 36"/>
          <p:cNvSpPr/>
          <p:nvPr/>
        </p:nvSpPr>
        <p:spPr>
          <a:xfrm>
            <a:off x="8382000" y="3193143"/>
            <a:ext cx="3147786" cy="181429"/>
          </a:xfrm>
          <a:prstGeom prst="rect">
            <a:avLst/>
          </a:prstGeom>
          <a:noFill/>
          <a:ln/>
        </p:spPr>
        <p:txBody>
          <a:bodyPr wrap="square" lIns="0" tIns="0" rIns="0" bIns="0" rtlCol="0" anchor="ctr"/>
          <a:lstStyle/>
          <a:p>
            <a:pPr>
              <a:lnSpc>
                <a:spcPct val="120000"/>
              </a:lnSpc>
            </a:pPr>
            <a:r>
              <a:rPr lang="en-US" sz="1000" dirty="0">
                <a:solidFill>
                  <a:srgbClr val="FFFFFF"/>
                </a:solidFill>
                <a:latin typeface="Quattrocento Sans" pitchFamily="34" charset="0"/>
                <a:ea typeface="Quattrocento Sans" pitchFamily="34" charset="-122"/>
                <a:cs typeface="Quattrocento Sans" pitchFamily="34" charset="-120"/>
              </a:rPr>
              <a:t>• Fractional commission revenue</a:t>
            </a:r>
            <a:endParaRPr lang="en-US" sz="1600" dirty="0"/>
          </a:p>
        </p:txBody>
      </p:sp>
      <p:sp>
        <p:nvSpPr>
          <p:cNvPr id="39" name="Shape 37"/>
          <p:cNvSpPr/>
          <p:nvPr/>
        </p:nvSpPr>
        <p:spPr>
          <a:xfrm>
            <a:off x="8245929" y="3673929"/>
            <a:ext cx="3356429" cy="1469571"/>
          </a:xfrm>
          <a:custGeom>
            <a:avLst/>
            <a:gdLst/>
            <a:ahLst/>
            <a:cxnLst/>
            <a:rect l="l" t="t" r="r" b="b"/>
            <a:pathLst>
              <a:path w="3356429" h="1469571">
                <a:moveTo>
                  <a:pt x="72567" y="0"/>
                </a:moveTo>
                <a:lnTo>
                  <a:pt x="3283861" y="0"/>
                </a:lnTo>
                <a:cubicBezTo>
                  <a:pt x="3323939" y="0"/>
                  <a:pt x="3356429" y="32490"/>
                  <a:pt x="3356429" y="72567"/>
                </a:cubicBezTo>
                <a:lnTo>
                  <a:pt x="3356429" y="1397004"/>
                </a:lnTo>
                <a:cubicBezTo>
                  <a:pt x="3356429" y="1437082"/>
                  <a:pt x="3323939" y="1469571"/>
                  <a:pt x="3283861" y="1469571"/>
                </a:cubicBezTo>
                <a:lnTo>
                  <a:pt x="72567" y="1469571"/>
                </a:lnTo>
                <a:cubicBezTo>
                  <a:pt x="32490" y="1469571"/>
                  <a:pt x="0" y="1437082"/>
                  <a:pt x="0" y="1397004"/>
                </a:cubicBezTo>
                <a:lnTo>
                  <a:pt x="0" y="72567"/>
                </a:lnTo>
                <a:cubicBezTo>
                  <a:pt x="0" y="32516"/>
                  <a:pt x="32516" y="0"/>
                  <a:pt x="72567" y="0"/>
                </a:cubicBezTo>
                <a:close/>
              </a:path>
            </a:pathLst>
          </a:custGeom>
          <a:solidFill>
            <a:srgbClr val="FFFFFF">
              <a:alpha val="30196"/>
            </a:srgbClr>
          </a:solidFill>
          <a:ln w="25400">
            <a:solidFill>
              <a:srgbClr val="FFFFFF"/>
            </a:solidFill>
            <a:prstDash val="solid"/>
          </a:ln>
        </p:spPr>
      </p:sp>
      <p:sp>
        <p:nvSpPr>
          <p:cNvPr id="40" name="Shape 38"/>
          <p:cNvSpPr/>
          <p:nvPr/>
        </p:nvSpPr>
        <p:spPr>
          <a:xfrm>
            <a:off x="8412616" y="3873500"/>
            <a:ext cx="183696" cy="163286"/>
          </a:xfrm>
          <a:custGeom>
            <a:avLst/>
            <a:gdLst/>
            <a:ahLst/>
            <a:cxnLst/>
            <a:rect l="l" t="t" r="r" b="b"/>
            <a:pathLst>
              <a:path w="183696" h="163286">
                <a:moveTo>
                  <a:pt x="0" y="45318"/>
                </a:moveTo>
                <a:lnTo>
                  <a:pt x="0" y="153080"/>
                </a:lnTo>
                <a:cubicBezTo>
                  <a:pt x="0" y="158725"/>
                  <a:pt x="4561" y="163286"/>
                  <a:pt x="10205" y="163286"/>
                </a:cubicBezTo>
                <a:cubicBezTo>
                  <a:pt x="15850" y="163286"/>
                  <a:pt x="20411" y="158725"/>
                  <a:pt x="20411" y="153080"/>
                </a:cubicBezTo>
                <a:lnTo>
                  <a:pt x="20411" y="76540"/>
                </a:lnTo>
                <a:cubicBezTo>
                  <a:pt x="20411" y="70895"/>
                  <a:pt x="24971" y="66335"/>
                  <a:pt x="30616" y="66335"/>
                </a:cubicBezTo>
                <a:lnTo>
                  <a:pt x="153080" y="66335"/>
                </a:lnTo>
                <a:cubicBezTo>
                  <a:pt x="158725" y="66335"/>
                  <a:pt x="163286" y="70895"/>
                  <a:pt x="163286" y="76540"/>
                </a:cubicBezTo>
                <a:lnTo>
                  <a:pt x="163286" y="153080"/>
                </a:lnTo>
                <a:cubicBezTo>
                  <a:pt x="163286" y="158725"/>
                  <a:pt x="167846" y="163286"/>
                  <a:pt x="173491" y="163286"/>
                </a:cubicBezTo>
                <a:cubicBezTo>
                  <a:pt x="179136" y="163286"/>
                  <a:pt x="183696" y="158725"/>
                  <a:pt x="183696" y="153080"/>
                </a:cubicBezTo>
                <a:lnTo>
                  <a:pt x="183696" y="45318"/>
                </a:lnTo>
                <a:cubicBezTo>
                  <a:pt x="183696" y="36548"/>
                  <a:pt x="178083" y="28734"/>
                  <a:pt x="169728" y="25960"/>
                </a:cubicBezTo>
                <a:lnTo>
                  <a:pt x="96696" y="1626"/>
                </a:lnTo>
                <a:cubicBezTo>
                  <a:pt x="93538" y="574"/>
                  <a:pt x="90158" y="574"/>
                  <a:pt x="87001" y="1626"/>
                </a:cubicBezTo>
                <a:lnTo>
                  <a:pt x="13969" y="25960"/>
                </a:lnTo>
                <a:cubicBezTo>
                  <a:pt x="5613" y="28734"/>
                  <a:pt x="0" y="36548"/>
                  <a:pt x="0" y="45318"/>
                </a:cubicBezTo>
                <a:close/>
                <a:moveTo>
                  <a:pt x="147978" y="81643"/>
                </a:moveTo>
                <a:lnTo>
                  <a:pt x="35719" y="81643"/>
                </a:lnTo>
                <a:lnTo>
                  <a:pt x="35719" y="102054"/>
                </a:lnTo>
                <a:lnTo>
                  <a:pt x="147978" y="102054"/>
                </a:lnTo>
                <a:lnTo>
                  <a:pt x="147978" y="81643"/>
                </a:lnTo>
                <a:close/>
                <a:moveTo>
                  <a:pt x="35719" y="132670"/>
                </a:moveTo>
                <a:lnTo>
                  <a:pt x="147978" y="132670"/>
                </a:lnTo>
                <a:lnTo>
                  <a:pt x="147978" y="112259"/>
                </a:lnTo>
                <a:lnTo>
                  <a:pt x="35719" y="112259"/>
                </a:lnTo>
                <a:lnTo>
                  <a:pt x="35719" y="132670"/>
                </a:lnTo>
                <a:close/>
                <a:moveTo>
                  <a:pt x="147978" y="142875"/>
                </a:moveTo>
                <a:lnTo>
                  <a:pt x="35719" y="142875"/>
                </a:lnTo>
                <a:lnTo>
                  <a:pt x="35719" y="163286"/>
                </a:lnTo>
                <a:lnTo>
                  <a:pt x="147978" y="163286"/>
                </a:lnTo>
                <a:lnTo>
                  <a:pt x="147978" y="142875"/>
                </a:lnTo>
                <a:close/>
              </a:path>
            </a:pathLst>
          </a:custGeom>
          <a:solidFill>
            <a:srgbClr val="FFFFFF"/>
          </a:solidFill>
          <a:ln/>
        </p:spPr>
      </p:sp>
      <p:sp>
        <p:nvSpPr>
          <p:cNvPr id="41" name="Text 39"/>
          <p:cNvSpPr/>
          <p:nvPr/>
        </p:nvSpPr>
        <p:spPr>
          <a:xfrm>
            <a:off x="8713107" y="3828143"/>
            <a:ext cx="1986643" cy="254000"/>
          </a:xfrm>
          <a:prstGeom prst="rect">
            <a:avLst/>
          </a:prstGeom>
          <a:noFill/>
          <a:ln/>
        </p:spPr>
        <p:txBody>
          <a:bodyPr wrap="square" lIns="0" tIns="0" rIns="0" bIns="0" rtlCol="0" anchor="ctr"/>
          <a:lstStyle/>
          <a:p>
            <a:pPr>
              <a:lnSpc>
                <a:spcPct val="130000"/>
              </a:lnSpc>
            </a:pPr>
            <a:r>
              <a:rPr lang="en-US" sz="1286" b="1" dirty="0">
                <a:solidFill>
                  <a:srgbClr val="FFFFFF"/>
                </a:solidFill>
                <a:latin typeface="Quattrocento Sans" pitchFamily="34" charset="0"/>
                <a:ea typeface="Quattrocento Sans" pitchFamily="34" charset="-122"/>
                <a:cs typeface="Quattrocento Sans" pitchFamily="34" charset="-120"/>
              </a:rPr>
              <a:t>Nykaa's Inventory Model</a:t>
            </a:r>
            <a:endParaRPr lang="en-US" sz="1600" dirty="0"/>
          </a:p>
        </p:txBody>
      </p:sp>
      <p:sp>
        <p:nvSpPr>
          <p:cNvPr id="42" name="Text 40"/>
          <p:cNvSpPr/>
          <p:nvPr/>
        </p:nvSpPr>
        <p:spPr>
          <a:xfrm>
            <a:off x="8400143" y="4154714"/>
            <a:ext cx="3111500" cy="181429"/>
          </a:xfrm>
          <a:prstGeom prst="rect">
            <a:avLst/>
          </a:prstGeom>
          <a:noFill/>
          <a:ln/>
        </p:spPr>
        <p:txBody>
          <a:bodyPr wrap="square" lIns="0" tIns="0" rIns="0" bIns="0" rtlCol="0" anchor="ctr"/>
          <a:lstStyle/>
          <a:p>
            <a:pPr>
              <a:lnSpc>
                <a:spcPct val="120000"/>
              </a:lnSpc>
            </a:pPr>
            <a:r>
              <a:rPr lang="en-US" sz="1000" dirty="0">
                <a:solidFill>
                  <a:srgbClr val="FFFFFF"/>
                </a:solidFill>
                <a:latin typeface="Quattrocento Sans" pitchFamily="34" charset="0"/>
                <a:ea typeface="Quattrocento Sans" pitchFamily="34" charset="-122"/>
                <a:cs typeface="Quattrocento Sans" pitchFamily="34" charset="-120"/>
              </a:rPr>
              <a:t>• Platform is direct retailer</a:t>
            </a:r>
            <a:endParaRPr lang="en-US" sz="1600" dirty="0"/>
          </a:p>
        </p:txBody>
      </p:sp>
      <p:sp>
        <p:nvSpPr>
          <p:cNvPr id="43" name="Text 41"/>
          <p:cNvSpPr/>
          <p:nvPr/>
        </p:nvSpPr>
        <p:spPr>
          <a:xfrm>
            <a:off x="8400143" y="4372429"/>
            <a:ext cx="3111500" cy="181429"/>
          </a:xfrm>
          <a:prstGeom prst="rect">
            <a:avLst/>
          </a:prstGeom>
          <a:noFill/>
          <a:ln/>
        </p:spPr>
        <p:txBody>
          <a:bodyPr wrap="square" lIns="0" tIns="0" rIns="0" bIns="0" rtlCol="0" anchor="ctr"/>
          <a:lstStyle/>
          <a:p>
            <a:pPr>
              <a:lnSpc>
                <a:spcPct val="120000"/>
              </a:lnSpc>
            </a:pPr>
            <a:r>
              <a:rPr lang="en-US" sz="1000" dirty="0">
                <a:solidFill>
                  <a:srgbClr val="FFFFFF"/>
                </a:solidFill>
                <a:latin typeface="Quattrocento Sans" pitchFamily="34" charset="0"/>
                <a:ea typeface="Quattrocento Sans" pitchFamily="34" charset="-122"/>
                <a:cs typeface="Quattrocento Sans" pitchFamily="34" charset="-120"/>
              </a:rPr>
              <a:t>• Nykaa legally owned all inventory</a:t>
            </a:r>
            <a:endParaRPr lang="en-US" sz="1600" dirty="0"/>
          </a:p>
        </p:txBody>
      </p:sp>
      <p:sp>
        <p:nvSpPr>
          <p:cNvPr id="44" name="Text 42"/>
          <p:cNvSpPr/>
          <p:nvPr/>
        </p:nvSpPr>
        <p:spPr>
          <a:xfrm>
            <a:off x="8400143" y="4590143"/>
            <a:ext cx="3111500" cy="181429"/>
          </a:xfrm>
          <a:prstGeom prst="rect">
            <a:avLst/>
          </a:prstGeom>
          <a:noFill/>
          <a:ln/>
        </p:spPr>
        <p:txBody>
          <a:bodyPr wrap="square" lIns="0" tIns="0" rIns="0" bIns="0" rtlCol="0" anchor="ctr"/>
          <a:lstStyle/>
          <a:p>
            <a:pPr>
              <a:lnSpc>
                <a:spcPct val="120000"/>
              </a:lnSpc>
            </a:pPr>
            <a:r>
              <a:rPr lang="en-US" sz="1000" dirty="0">
                <a:solidFill>
                  <a:srgbClr val="FFFFFF"/>
                </a:solidFill>
                <a:latin typeface="Quattrocento Sans" pitchFamily="34" charset="0"/>
                <a:ea typeface="Quattrocento Sans" pitchFamily="34" charset="-122"/>
                <a:cs typeface="Quattrocento Sans" pitchFamily="34" charset="-120"/>
              </a:rPr>
              <a:t>• Absolute quality assurance</a:t>
            </a:r>
            <a:endParaRPr lang="en-US" sz="1600" dirty="0"/>
          </a:p>
        </p:txBody>
      </p:sp>
      <p:sp>
        <p:nvSpPr>
          <p:cNvPr id="45" name="Text 43"/>
          <p:cNvSpPr/>
          <p:nvPr/>
        </p:nvSpPr>
        <p:spPr>
          <a:xfrm>
            <a:off x="8400143" y="4807857"/>
            <a:ext cx="3111500" cy="181429"/>
          </a:xfrm>
          <a:prstGeom prst="rect">
            <a:avLst/>
          </a:prstGeom>
          <a:noFill/>
          <a:ln/>
        </p:spPr>
        <p:txBody>
          <a:bodyPr wrap="square" lIns="0" tIns="0" rIns="0" bIns="0" rtlCol="0" anchor="ctr"/>
          <a:lstStyle/>
          <a:p>
            <a:pPr>
              <a:lnSpc>
                <a:spcPct val="120000"/>
              </a:lnSpc>
            </a:pPr>
            <a:r>
              <a:rPr lang="en-US" sz="1000" dirty="0">
                <a:solidFill>
                  <a:srgbClr val="FFFFFF"/>
                </a:solidFill>
                <a:latin typeface="Quattrocento Sans" pitchFamily="34" charset="0"/>
                <a:ea typeface="Quattrocento Sans" pitchFamily="34" charset="-122"/>
                <a:cs typeface="Quattrocento Sans" pitchFamily="34" charset="-120"/>
              </a:rPr>
              <a:t>• Full retail margin capture</a:t>
            </a:r>
            <a:endParaRPr lang="en-US" sz="1600" dirty="0"/>
          </a:p>
        </p:txBody>
      </p:sp>
      <p:sp>
        <p:nvSpPr>
          <p:cNvPr id="46" name="Shape 44"/>
          <p:cNvSpPr/>
          <p:nvPr/>
        </p:nvSpPr>
        <p:spPr>
          <a:xfrm>
            <a:off x="8037286" y="5551714"/>
            <a:ext cx="3791857" cy="1306286"/>
          </a:xfrm>
          <a:custGeom>
            <a:avLst/>
            <a:gdLst/>
            <a:ahLst/>
            <a:cxnLst/>
            <a:rect l="l" t="t" r="r" b="b"/>
            <a:pathLst>
              <a:path w="3791857" h="1306286">
                <a:moveTo>
                  <a:pt x="36286" y="0"/>
                </a:moveTo>
                <a:lnTo>
                  <a:pt x="3719280" y="0"/>
                </a:lnTo>
                <a:cubicBezTo>
                  <a:pt x="3759363" y="0"/>
                  <a:pt x="3791857" y="32494"/>
                  <a:pt x="3791857" y="72577"/>
                </a:cubicBezTo>
                <a:lnTo>
                  <a:pt x="3791857" y="1233708"/>
                </a:lnTo>
                <a:cubicBezTo>
                  <a:pt x="3791857" y="1273792"/>
                  <a:pt x="3759363" y="1306286"/>
                  <a:pt x="3719280" y="1306286"/>
                </a:cubicBezTo>
                <a:lnTo>
                  <a:pt x="36286" y="1306286"/>
                </a:lnTo>
                <a:cubicBezTo>
                  <a:pt x="16246" y="1306286"/>
                  <a:pt x="0" y="1290040"/>
                  <a:pt x="0" y="1270000"/>
                </a:cubicBezTo>
                <a:lnTo>
                  <a:pt x="0" y="36286"/>
                </a:lnTo>
                <a:cubicBezTo>
                  <a:pt x="0" y="16259"/>
                  <a:pt x="16259" y="0"/>
                  <a:pt x="36286" y="0"/>
                </a:cubicBezTo>
                <a:close/>
              </a:path>
            </a:pathLst>
          </a:custGeom>
          <a:solidFill>
            <a:srgbClr val="FFFFFF"/>
          </a:solidFill>
          <a:ln/>
          <a:effectLst>
            <a:outerShdw sx="100000" sy="100000" kx="0" ky="0" algn="bl" rotWithShape="0" blurRad="27214" dist="9071" dir="5400000">
              <a:srgbClr val="000000">
                <a:alpha val="10196"/>
              </a:srgbClr>
            </a:outerShdw>
          </a:effectLst>
        </p:spPr>
      </p:sp>
      <p:sp>
        <p:nvSpPr>
          <p:cNvPr id="47" name="Shape 45"/>
          <p:cNvSpPr/>
          <p:nvPr/>
        </p:nvSpPr>
        <p:spPr>
          <a:xfrm>
            <a:off x="8037286" y="5551714"/>
            <a:ext cx="36286" cy="1306286"/>
          </a:xfrm>
          <a:custGeom>
            <a:avLst/>
            <a:gdLst/>
            <a:ahLst/>
            <a:cxnLst/>
            <a:rect l="l" t="t" r="r" b="b"/>
            <a:pathLst>
              <a:path w="36286" h="1306286">
                <a:moveTo>
                  <a:pt x="36286" y="0"/>
                </a:moveTo>
                <a:lnTo>
                  <a:pt x="36286" y="0"/>
                </a:lnTo>
                <a:lnTo>
                  <a:pt x="36286" y="1306286"/>
                </a:lnTo>
                <a:lnTo>
                  <a:pt x="36286" y="1306286"/>
                </a:lnTo>
                <a:cubicBezTo>
                  <a:pt x="16246" y="1306286"/>
                  <a:pt x="0" y="1290040"/>
                  <a:pt x="0" y="1270000"/>
                </a:cubicBezTo>
                <a:lnTo>
                  <a:pt x="0" y="36286"/>
                </a:lnTo>
                <a:cubicBezTo>
                  <a:pt x="0" y="16259"/>
                  <a:pt x="16259" y="0"/>
                  <a:pt x="36286" y="0"/>
                </a:cubicBezTo>
                <a:close/>
              </a:path>
            </a:pathLst>
          </a:custGeom>
          <a:solidFill>
            <a:srgbClr val="C87D59"/>
          </a:solidFill>
          <a:ln/>
        </p:spPr>
      </p:sp>
      <p:sp>
        <p:nvSpPr>
          <p:cNvPr id="48" name="Text 46"/>
          <p:cNvSpPr/>
          <p:nvPr/>
        </p:nvSpPr>
        <p:spPr>
          <a:xfrm>
            <a:off x="8236857" y="5733143"/>
            <a:ext cx="3483429" cy="943429"/>
          </a:xfrm>
          <a:prstGeom prst="rect">
            <a:avLst/>
          </a:prstGeom>
          <a:noFill/>
          <a:ln/>
        </p:spPr>
        <p:txBody>
          <a:bodyPr wrap="square" lIns="0" tIns="0" rIns="0" bIns="0" rtlCol="0" anchor="ctr"/>
          <a:lstStyle/>
          <a:p>
            <a:pPr>
              <a:lnSpc>
                <a:spcPct val="140000"/>
              </a:lnSpc>
            </a:pPr>
            <a:r>
              <a:rPr lang="en-US" sz="1143" b="1" dirty="0">
                <a:solidFill>
                  <a:srgbClr val="C87D59"/>
                </a:solidFill>
                <a:latin typeface="Quattrocento Sans" pitchFamily="34" charset="0"/>
                <a:ea typeface="Quattrocento Sans" pitchFamily="34" charset="-122"/>
                <a:cs typeface="Quattrocento Sans" pitchFamily="34" charset="-120"/>
              </a:rPr>
              <a:t>Customer Loyalty Followed Authenticity:</a:t>
            </a:r>
            <a:pPr>
              <a:lnSpc>
                <a:spcPct val="140000"/>
              </a:lnSpc>
            </a:pPr>
            <a:r>
              <a:rPr lang="en-US" sz="1143" dirty="0">
                <a:solidFill>
                  <a:srgbClr val="3D352E"/>
                </a:solidFill>
                <a:latin typeface="Quattrocento Sans" pitchFamily="34" charset="0"/>
                <a:ea typeface="Quattrocento Sans" pitchFamily="34" charset="-122"/>
                <a:cs typeface="Quattrocento Sans" pitchFamily="34" charset="-120"/>
              </a:rPr>
              <a:t> When consumers knew every product was genuine and expiry dates were managed properly, they returned. Trust translated directly into repeat purchases.</a:t>
            </a:r>
            <a:endParaRPr lang="en-US" sz="1600" dirty="0"/>
          </a:p>
        </p:txBody>
      </p:sp>
    </p:spTree>
  </p:cSld>
  <p:clrMapOvr>
    <a:masterClrMapping/>
  </p:clrMapOvr>
  <p:transition>
    <p:fade/>
    <p:spd val="med"/>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20420" y="320420"/>
            <a:ext cx="11599222" cy="128168"/>
          </a:xfrm>
          <a:prstGeom prst="rect">
            <a:avLst/>
          </a:prstGeom>
          <a:noFill/>
          <a:ln/>
        </p:spPr>
        <p:txBody>
          <a:bodyPr wrap="square" lIns="0" tIns="0" rIns="0" bIns="0" rtlCol="0" anchor="ctr"/>
          <a:lstStyle/>
          <a:p>
            <a:pPr>
              <a:lnSpc>
                <a:spcPct val="110000"/>
              </a:lnSpc>
            </a:pPr>
            <a:r>
              <a:rPr lang="en-US" sz="757" b="1" spc="189" kern="0" dirty="0">
                <a:solidFill>
                  <a:srgbClr val="C87D59"/>
                </a:solidFill>
                <a:latin typeface="Quattrocento Sans" pitchFamily="34" charset="0"/>
                <a:ea typeface="Quattrocento Sans" pitchFamily="34" charset="-122"/>
                <a:cs typeface="Quattrocento Sans" pitchFamily="34" charset="-120"/>
              </a:rPr>
              <a:t>Business Model Analysis</a:t>
            </a:r>
            <a:endParaRPr lang="en-US" sz="1600" dirty="0"/>
          </a:p>
        </p:txBody>
      </p:sp>
      <p:sp>
        <p:nvSpPr>
          <p:cNvPr id="3" name="Text 1"/>
          <p:cNvSpPr/>
          <p:nvPr/>
        </p:nvSpPr>
        <p:spPr>
          <a:xfrm>
            <a:off x="320420" y="512673"/>
            <a:ext cx="11695348" cy="320420"/>
          </a:xfrm>
          <a:prstGeom prst="rect">
            <a:avLst/>
          </a:prstGeom>
          <a:noFill/>
          <a:ln/>
        </p:spPr>
        <p:txBody>
          <a:bodyPr wrap="square" lIns="0" tIns="0" rIns="0" bIns="0" rtlCol="0" anchor="ctr"/>
          <a:lstStyle/>
          <a:p>
            <a:pPr>
              <a:lnSpc>
                <a:spcPct val="90000"/>
              </a:lnSpc>
            </a:pPr>
            <a:r>
              <a:rPr lang="en-US" sz="2271" b="1" dirty="0">
                <a:solidFill>
                  <a:srgbClr val="5A4C42"/>
                </a:solidFill>
                <a:latin typeface="Oranienbaum" pitchFamily="34" charset="0"/>
                <a:ea typeface="Oranienbaum" pitchFamily="34" charset="-122"/>
                <a:cs typeface="Oranienbaum" pitchFamily="34" charset="-120"/>
              </a:rPr>
              <a:t>Unit Economics: Margin Capture and Private Label Strategy</a:t>
            </a:r>
            <a:endParaRPr lang="en-US" sz="1600" dirty="0"/>
          </a:p>
        </p:txBody>
      </p:sp>
      <p:sp>
        <p:nvSpPr>
          <p:cNvPr id="4" name="Shape 2"/>
          <p:cNvSpPr/>
          <p:nvPr/>
        </p:nvSpPr>
        <p:spPr>
          <a:xfrm>
            <a:off x="320420" y="993304"/>
            <a:ext cx="6248200" cy="2787658"/>
          </a:xfrm>
          <a:custGeom>
            <a:avLst/>
            <a:gdLst/>
            <a:ahLst/>
            <a:cxnLst/>
            <a:rect l="l" t="t" r="r" b="b"/>
            <a:pathLst>
              <a:path w="6248200" h="2787658">
                <a:moveTo>
                  <a:pt x="64088" y="0"/>
                </a:moveTo>
                <a:lnTo>
                  <a:pt x="6184111" y="0"/>
                </a:lnTo>
                <a:cubicBezTo>
                  <a:pt x="6219506" y="0"/>
                  <a:pt x="6248200" y="28693"/>
                  <a:pt x="6248200" y="64088"/>
                </a:cubicBezTo>
                <a:lnTo>
                  <a:pt x="6248200" y="2723570"/>
                </a:lnTo>
                <a:cubicBezTo>
                  <a:pt x="6248200" y="2758965"/>
                  <a:pt x="6219506" y="2787658"/>
                  <a:pt x="6184111" y="2787658"/>
                </a:cubicBezTo>
                <a:lnTo>
                  <a:pt x="64088" y="2787658"/>
                </a:lnTo>
                <a:cubicBezTo>
                  <a:pt x="28693" y="2787658"/>
                  <a:pt x="0" y="2758965"/>
                  <a:pt x="0" y="2723570"/>
                </a:cubicBezTo>
                <a:lnTo>
                  <a:pt x="0" y="64088"/>
                </a:lnTo>
                <a:cubicBezTo>
                  <a:pt x="0" y="28717"/>
                  <a:pt x="28717" y="0"/>
                  <a:pt x="64088" y="0"/>
                </a:cubicBezTo>
                <a:close/>
              </a:path>
            </a:pathLst>
          </a:custGeom>
          <a:solidFill>
            <a:srgbClr val="FFFFFF"/>
          </a:solidFill>
          <a:ln/>
          <a:effectLst>
            <a:outerShdw sx="100000" sy="100000" kx="0" ky="0" algn="bl" rotWithShape="0" blurRad="24032" dist="8011" dir="5400000">
              <a:srgbClr val="000000">
                <a:alpha val="10196"/>
              </a:srgbClr>
            </a:outerShdw>
          </a:effectLst>
        </p:spPr>
      </p:sp>
      <p:sp>
        <p:nvSpPr>
          <p:cNvPr id="5" name="Text 3"/>
          <p:cNvSpPr/>
          <p:nvPr/>
        </p:nvSpPr>
        <p:spPr>
          <a:xfrm>
            <a:off x="512673" y="1185556"/>
            <a:ext cx="5943800" cy="224294"/>
          </a:xfrm>
          <a:prstGeom prst="rect">
            <a:avLst/>
          </a:prstGeom>
          <a:noFill/>
          <a:ln/>
        </p:spPr>
        <p:txBody>
          <a:bodyPr wrap="square" lIns="0" tIns="0" rIns="0" bIns="0" rtlCol="0" anchor="ctr"/>
          <a:lstStyle/>
          <a:p>
            <a:pPr>
              <a:lnSpc>
                <a:spcPct val="120000"/>
              </a:lnSpc>
            </a:pPr>
            <a:r>
              <a:rPr lang="en-US" sz="1262" b="1" dirty="0">
                <a:solidFill>
                  <a:srgbClr val="5A4C42"/>
                </a:solidFill>
                <a:latin typeface="Oranienbaum" pitchFamily="34" charset="0"/>
                <a:ea typeface="Oranienbaum" pitchFamily="34" charset="-122"/>
                <a:cs typeface="Oranienbaum" pitchFamily="34" charset="-120"/>
              </a:rPr>
              <a:t>The Margin Capture Advantage</a:t>
            </a:r>
            <a:endParaRPr lang="en-US" sz="1600" dirty="0"/>
          </a:p>
        </p:txBody>
      </p:sp>
      <p:sp>
        <p:nvSpPr>
          <p:cNvPr id="6" name="Shape 4"/>
          <p:cNvSpPr/>
          <p:nvPr/>
        </p:nvSpPr>
        <p:spPr>
          <a:xfrm>
            <a:off x="1069403" y="1538018"/>
            <a:ext cx="897177" cy="897177"/>
          </a:xfrm>
          <a:custGeom>
            <a:avLst/>
            <a:gdLst/>
            <a:ahLst/>
            <a:cxnLst/>
            <a:rect l="l" t="t" r="r" b="b"/>
            <a:pathLst>
              <a:path w="897177" h="897177">
                <a:moveTo>
                  <a:pt x="448589" y="0"/>
                </a:moveTo>
                <a:lnTo>
                  <a:pt x="448589" y="0"/>
                </a:lnTo>
                <a:cubicBezTo>
                  <a:pt x="696172" y="0"/>
                  <a:pt x="897177" y="201006"/>
                  <a:pt x="897177" y="448589"/>
                </a:cubicBezTo>
                <a:lnTo>
                  <a:pt x="897177" y="448589"/>
                </a:lnTo>
                <a:cubicBezTo>
                  <a:pt x="897177" y="696172"/>
                  <a:pt x="696172" y="897177"/>
                  <a:pt x="448589" y="897177"/>
                </a:cubicBezTo>
                <a:lnTo>
                  <a:pt x="448589" y="897177"/>
                </a:lnTo>
                <a:cubicBezTo>
                  <a:pt x="201006" y="897177"/>
                  <a:pt x="0" y="696172"/>
                  <a:pt x="0" y="448589"/>
                </a:cubicBezTo>
                <a:lnTo>
                  <a:pt x="0" y="448589"/>
                </a:lnTo>
                <a:cubicBezTo>
                  <a:pt x="0" y="201006"/>
                  <a:pt x="201006" y="0"/>
                  <a:pt x="448589" y="0"/>
                </a:cubicBezTo>
                <a:close/>
              </a:path>
            </a:pathLst>
          </a:custGeom>
          <a:solidFill>
            <a:srgbClr val="5A4C42"/>
          </a:solidFill>
          <a:ln/>
        </p:spPr>
      </p:sp>
      <p:sp>
        <p:nvSpPr>
          <p:cNvPr id="7" name="Text 5"/>
          <p:cNvSpPr/>
          <p:nvPr/>
        </p:nvSpPr>
        <p:spPr>
          <a:xfrm>
            <a:off x="1196070" y="1762313"/>
            <a:ext cx="640841" cy="288378"/>
          </a:xfrm>
          <a:prstGeom prst="rect">
            <a:avLst/>
          </a:prstGeom>
          <a:noFill/>
          <a:ln/>
        </p:spPr>
        <p:txBody>
          <a:bodyPr wrap="square" lIns="0" tIns="0" rIns="0" bIns="0" rtlCol="0" anchor="ctr"/>
          <a:lstStyle/>
          <a:p>
            <a:pPr algn="ctr">
              <a:lnSpc>
                <a:spcPct val="100000"/>
              </a:lnSpc>
            </a:pPr>
            <a:r>
              <a:rPr lang="en-US" sz="1892" b="1" dirty="0">
                <a:solidFill>
                  <a:srgbClr val="FFFFFF"/>
                </a:solidFill>
                <a:latin typeface="Oranienbaum" pitchFamily="34" charset="0"/>
                <a:ea typeface="Oranienbaum" pitchFamily="34" charset="-122"/>
                <a:cs typeface="Oranienbaum" pitchFamily="34" charset="-120"/>
              </a:rPr>
              <a:t>₹200</a:t>
            </a:r>
            <a:endParaRPr lang="en-US" sz="1600" dirty="0"/>
          </a:p>
        </p:txBody>
      </p:sp>
      <p:sp>
        <p:nvSpPr>
          <p:cNvPr id="8" name="Text 6"/>
          <p:cNvSpPr/>
          <p:nvPr/>
        </p:nvSpPr>
        <p:spPr>
          <a:xfrm>
            <a:off x="1228112" y="2050691"/>
            <a:ext cx="576757" cy="160210"/>
          </a:xfrm>
          <a:prstGeom prst="rect">
            <a:avLst/>
          </a:prstGeom>
          <a:noFill/>
          <a:ln/>
        </p:spPr>
        <p:txBody>
          <a:bodyPr wrap="square" lIns="0" tIns="0" rIns="0" bIns="0" rtlCol="0" anchor="ctr"/>
          <a:lstStyle/>
          <a:p>
            <a:pPr algn="ctr">
              <a:lnSpc>
                <a:spcPct val="120000"/>
              </a:lnSpc>
            </a:pPr>
            <a:r>
              <a:rPr lang="en-US" sz="883" dirty="0">
                <a:solidFill>
                  <a:srgbClr val="FFFFFF"/>
                </a:solidFill>
                <a:latin typeface="Quattrocento Sans" pitchFamily="34" charset="0"/>
                <a:ea typeface="Quattrocento Sans" pitchFamily="34" charset="-122"/>
                <a:cs typeface="Quattrocento Sans" pitchFamily="34" charset="-120"/>
              </a:rPr>
              <a:t>Wholesale</a:t>
            </a:r>
            <a:endParaRPr lang="en-US" sz="1600" dirty="0"/>
          </a:p>
        </p:txBody>
      </p:sp>
      <p:sp>
        <p:nvSpPr>
          <p:cNvPr id="9" name="Text 7"/>
          <p:cNvSpPr/>
          <p:nvPr/>
        </p:nvSpPr>
        <p:spPr>
          <a:xfrm>
            <a:off x="1037361" y="2531322"/>
            <a:ext cx="961261" cy="192252"/>
          </a:xfrm>
          <a:prstGeom prst="rect">
            <a:avLst/>
          </a:prstGeom>
          <a:noFill/>
          <a:ln/>
        </p:spPr>
        <p:txBody>
          <a:bodyPr wrap="square" lIns="0" tIns="0" rIns="0" bIns="0" rtlCol="0" anchor="ctr"/>
          <a:lstStyle/>
          <a:p>
            <a:pPr algn="ctr">
              <a:lnSpc>
                <a:spcPct val="130000"/>
              </a:lnSpc>
            </a:pPr>
            <a:r>
              <a:rPr lang="en-US" sz="1009" b="1" dirty="0">
                <a:solidFill>
                  <a:srgbClr val="3D352E"/>
                </a:solidFill>
                <a:latin typeface="Quattrocento Sans" pitchFamily="34" charset="0"/>
                <a:ea typeface="Quattrocento Sans" pitchFamily="34" charset="-122"/>
                <a:cs typeface="Quattrocento Sans" pitchFamily="34" charset="-120"/>
              </a:rPr>
              <a:t>Nykaa's Cost</a:t>
            </a:r>
            <a:endParaRPr lang="en-US" sz="1600" dirty="0"/>
          </a:p>
        </p:txBody>
      </p:sp>
      <p:sp>
        <p:nvSpPr>
          <p:cNvPr id="10" name="Shape 8"/>
          <p:cNvSpPr/>
          <p:nvPr/>
        </p:nvSpPr>
        <p:spPr>
          <a:xfrm>
            <a:off x="3256440" y="1682208"/>
            <a:ext cx="288378" cy="288378"/>
          </a:xfrm>
          <a:custGeom>
            <a:avLst/>
            <a:gdLst/>
            <a:ahLst/>
            <a:cxnLst/>
            <a:rect l="l" t="t" r="r" b="b"/>
            <a:pathLst>
              <a:path w="288378" h="288378">
                <a:moveTo>
                  <a:pt x="283084" y="156918"/>
                </a:moveTo>
                <a:cubicBezTo>
                  <a:pt x="290124" y="149878"/>
                  <a:pt x="290124" y="138444"/>
                  <a:pt x="283084" y="131404"/>
                </a:cubicBezTo>
                <a:lnTo>
                  <a:pt x="192966" y="41285"/>
                </a:lnTo>
                <a:cubicBezTo>
                  <a:pt x="185925" y="34245"/>
                  <a:pt x="174491" y="34245"/>
                  <a:pt x="167451" y="41285"/>
                </a:cubicBezTo>
                <a:cubicBezTo>
                  <a:pt x="160411" y="48326"/>
                  <a:pt x="160411" y="59760"/>
                  <a:pt x="167451" y="66800"/>
                </a:cubicBezTo>
                <a:lnTo>
                  <a:pt x="226816" y="126166"/>
                </a:lnTo>
                <a:lnTo>
                  <a:pt x="18024" y="126166"/>
                </a:lnTo>
                <a:cubicBezTo>
                  <a:pt x="8054" y="126166"/>
                  <a:pt x="0" y="134220"/>
                  <a:pt x="0" y="144189"/>
                </a:cubicBezTo>
                <a:cubicBezTo>
                  <a:pt x="0" y="154159"/>
                  <a:pt x="8054" y="162213"/>
                  <a:pt x="18024" y="162213"/>
                </a:cubicBezTo>
                <a:lnTo>
                  <a:pt x="226816" y="162213"/>
                </a:lnTo>
                <a:lnTo>
                  <a:pt x="167451" y="221578"/>
                </a:lnTo>
                <a:cubicBezTo>
                  <a:pt x="160411" y="228619"/>
                  <a:pt x="160411" y="240053"/>
                  <a:pt x="167451" y="247093"/>
                </a:cubicBezTo>
                <a:cubicBezTo>
                  <a:pt x="174491" y="254134"/>
                  <a:pt x="185925" y="254134"/>
                  <a:pt x="192966" y="247093"/>
                </a:cubicBezTo>
                <a:lnTo>
                  <a:pt x="283084" y="156975"/>
                </a:lnTo>
                <a:close/>
              </a:path>
            </a:pathLst>
          </a:custGeom>
          <a:solidFill>
            <a:srgbClr val="C87D59"/>
          </a:solidFill>
          <a:ln/>
        </p:spPr>
      </p:sp>
      <p:sp>
        <p:nvSpPr>
          <p:cNvPr id="11" name="Shape 9"/>
          <p:cNvSpPr/>
          <p:nvPr/>
        </p:nvSpPr>
        <p:spPr>
          <a:xfrm>
            <a:off x="3080209" y="2034670"/>
            <a:ext cx="640841" cy="544715"/>
          </a:xfrm>
          <a:custGeom>
            <a:avLst/>
            <a:gdLst/>
            <a:ahLst/>
            <a:cxnLst/>
            <a:rect l="l" t="t" r="r" b="b"/>
            <a:pathLst>
              <a:path w="640841" h="544715">
                <a:moveTo>
                  <a:pt x="64086" y="0"/>
                </a:moveTo>
                <a:lnTo>
                  <a:pt x="576755" y="0"/>
                </a:lnTo>
                <a:cubicBezTo>
                  <a:pt x="612149" y="0"/>
                  <a:pt x="640841" y="28692"/>
                  <a:pt x="640841" y="64086"/>
                </a:cubicBezTo>
                <a:lnTo>
                  <a:pt x="640841" y="480629"/>
                </a:lnTo>
                <a:cubicBezTo>
                  <a:pt x="640841" y="516023"/>
                  <a:pt x="612149" y="544715"/>
                  <a:pt x="576755" y="544715"/>
                </a:cubicBezTo>
                <a:lnTo>
                  <a:pt x="64086" y="544715"/>
                </a:lnTo>
                <a:cubicBezTo>
                  <a:pt x="28692" y="544715"/>
                  <a:pt x="0" y="516023"/>
                  <a:pt x="0" y="480629"/>
                </a:cubicBezTo>
                <a:lnTo>
                  <a:pt x="0" y="64086"/>
                </a:lnTo>
                <a:cubicBezTo>
                  <a:pt x="0" y="28716"/>
                  <a:pt x="28716" y="0"/>
                  <a:pt x="64086" y="0"/>
                </a:cubicBezTo>
                <a:close/>
              </a:path>
            </a:pathLst>
          </a:custGeom>
          <a:solidFill>
            <a:srgbClr val="C87D59"/>
          </a:solidFill>
          <a:ln/>
        </p:spPr>
      </p:sp>
      <p:sp>
        <p:nvSpPr>
          <p:cNvPr id="12" name="Text 10"/>
          <p:cNvSpPr/>
          <p:nvPr/>
        </p:nvSpPr>
        <p:spPr>
          <a:xfrm>
            <a:off x="3160314" y="2098754"/>
            <a:ext cx="480631" cy="256336"/>
          </a:xfrm>
          <a:prstGeom prst="rect">
            <a:avLst/>
          </a:prstGeom>
          <a:noFill/>
          <a:ln/>
        </p:spPr>
        <p:txBody>
          <a:bodyPr wrap="square" lIns="0" tIns="0" rIns="0" bIns="0" rtlCol="0" anchor="ctr"/>
          <a:lstStyle/>
          <a:p>
            <a:pPr algn="ctr">
              <a:lnSpc>
                <a:spcPct val="110000"/>
              </a:lnSpc>
            </a:pPr>
            <a:r>
              <a:rPr lang="en-US" sz="1514" b="1" dirty="0">
                <a:solidFill>
                  <a:srgbClr val="FFFFFF"/>
                </a:solidFill>
                <a:latin typeface="Oranienbaum" pitchFamily="34" charset="0"/>
                <a:ea typeface="Oranienbaum" pitchFamily="34" charset="-122"/>
                <a:cs typeface="Oranienbaum" pitchFamily="34" charset="-120"/>
              </a:rPr>
              <a:t>₹250</a:t>
            </a:r>
            <a:endParaRPr lang="en-US" sz="1600" dirty="0"/>
          </a:p>
        </p:txBody>
      </p:sp>
      <p:sp>
        <p:nvSpPr>
          <p:cNvPr id="13" name="Text 11"/>
          <p:cNvSpPr/>
          <p:nvPr/>
        </p:nvSpPr>
        <p:spPr>
          <a:xfrm>
            <a:off x="3180340" y="2355091"/>
            <a:ext cx="440578" cy="160210"/>
          </a:xfrm>
          <a:prstGeom prst="rect">
            <a:avLst/>
          </a:prstGeom>
          <a:noFill/>
          <a:ln/>
        </p:spPr>
        <p:txBody>
          <a:bodyPr wrap="square" lIns="0" tIns="0" rIns="0" bIns="0" rtlCol="0" anchor="ctr"/>
          <a:lstStyle/>
          <a:p>
            <a:pPr algn="ctr">
              <a:lnSpc>
                <a:spcPct val="120000"/>
              </a:lnSpc>
            </a:pPr>
            <a:r>
              <a:rPr lang="en-US" sz="883" dirty="0">
                <a:solidFill>
                  <a:srgbClr val="FFFFFF"/>
                </a:solidFill>
                <a:latin typeface="Quattrocento Sans" pitchFamily="34" charset="0"/>
                <a:ea typeface="Quattrocento Sans" pitchFamily="34" charset="-122"/>
                <a:cs typeface="Quattrocento Sans" pitchFamily="34" charset="-120"/>
              </a:rPr>
              <a:t>Margin</a:t>
            </a:r>
            <a:endParaRPr lang="en-US" sz="1600" dirty="0"/>
          </a:p>
        </p:txBody>
      </p:sp>
      <p:sp>
        <p:nvSpPr>
          <p:cNvPr id="14" name="Shape 12"/>
          <p:cNvSpPr/>
          <p:nvPr/>
        </p:nvSpPr>
        <p:spPr>
          <a:xfrm>
            <a:off x="4877484" y="1538018"/>
            <a:ext cx="897177" cy="897177"/>
          </a:xfrm>
          <a:custGeom>
            <a:avLst/>
            <a:gdLst/>
            <a:ahLst/>
            <a:cxnLst/>
            <a:rect l="l" t="t" r="r" b="b"/>
            <a:pathLst>
              <a:path w="897177" h="897177">
                <a:moveTo>
                  <a:pt x="448589" y="0"/>
                </a:moveTo>
                <a:lnTo>
                  <a:pt x="448589" y="0"/>
                </a:lnTo>
                <a:cubicBezTo>
                  <a:pt x="696172" y="0"/>
                  <a:pt x="897177" y="201006"/>
                  <a:pt x="897177" y="448589"/>
                </a:cubicBezTo>
                <a:lnTo>
                  <a:pt x="897177" y="448589"/>
                </a:lnTo>
                <a:cubicBezTo>
                  <a:pt x="897177" y="696172"/>
                  <a:pt x="696172" y="897177"/>
                  <a:pt x="448589" y="897177"/>
                </a:cubicBezTo>
                <a:lnTo>
                  <a:pt x="448589" y="897177"/>
                </a:lnTo>
                <a:cubicBezTo>
                  <a:pt x="201006" y="897177"/>
                  <a:pt x="0" y="696172"/>
                  <a:pt x="0" y="448589"/>
                </a:cubicBezTo>
                <a:lnTo>
                  <a:pt x="0" y="448589"/>
                </a:lnTo>
                <a:cubicBezTo>
                  <a:pt x="0" y="201006"/>
                  <a:pt x="201006" y="0"/>
                  <a:pt x="448589" y="0"/>
                </a:cubicBezTo>
                <a:close/>
              </a:path>
            </a:pathLst>
          </a:custGeom>
          <a:solidFill>
            <a:srgbClr val="C87D59"/>
          </a:solidFill>
          <a:ln/>
        </p:spPr>
      </p:sp>
      <p:sp>
        <p:nvSpPr>
          <p:cNvPr id="15" name="Text 13"/>
          <p:cNvSpPr/>
          <p:nvPr/>
        </p:nvSpPr>
        <p:spPr>
          <a:xfrm>
            <a:off x="5025679" y="1762313"/>
            <a:ext cx="600788" cy="288378"/>
          </a:xfrm>
          <a:prstGeom prst="rect">
            <a:avLst/>
          </a:prstGeom>
          <a:noFill/>
          <a:ln/>
        </p:spPr>
        <p:txBody>
          <a:bodyPr wrap="square" lIns="0" tIns="0" rIns="0" bIns="0" rtlCol="0" anchor="ctr"/>
          <a:lstStyle/>
          <a:p>
            <a:pPr algn="ctr">
              <a:lnSpc>
                <a:spcPct val="100000"/>
              </a:lnSpc>
            </a:pPr>
            <a:r>
              <a:rPr lang="en-US" sz="1892" b="1" dirty="0">
                <a:solidFill>
                  <a:srgbClr val="FFFFFF"/>
                </a:solidFill>
                <a:latin typeface="Oranienbaum" pitchFamily="34" charset="0"/>
                <a:ea typeface="Oranienbaum" pitchFamily="34" charset="-122"/>
                <a:cs typeface="Oranienbaum" pitchFamily="34" charset="-120"/>
              </a:rPr>
              <a:t>₹450</a:t>
            </a:r>
            <a:endParaRPr lang="en-US" sz="1600" dirty="0"/>
          </a:p>
        </p:txBody>
      </p:sp>
      <p:sp>
        <p:nvSpPr>
          <p:cNvPr id="16" name="Text 14"/>
          <p:cNvSpPr/>
          <p:nvPr/>
        </p:nvSpPr>
        <p:spPr>
          <a:xfrm>
            <a:off x="5057721" y="2050691"/>
            <a:ext cx="536704" cy="160210"/>
          </a:xfrm>
          <a:prstGeom prst="rect">
            <a:avLst/>
          </a:prstGeom>
          <a:noFill/>
          <a:ln/>
        </p:spPr>
        <p:txBody>
          <a:bodyPr wrap="square" lIns="0" tIns="0" rIns="0" bIns="0" rtlCol="0" anchor="ctr"/>
          <a:lstStyle/>
          <a:p>
            <a:pPr algn="ctr">
              <a:lnSpc>
                <a:spcPct val="120000"/>
              </a:lnSpc>
            </a:pPr>
            <a:r>
              <a:rPr lang="en-US" sz="883" dirty="0">
                <a:solidFill>
                  <a:srgbClr val="FFFFFF"/>
                </a:solidFill>
                <a:latin typeface="Quattrocento Sans" pitchFamily="34" charset="0"/>
                <a:ea typeface="Quattrocento Sans" pitchFamily="34" charset="-122"/>
                <a:cs typeface="Quattrocento Sans" pitchFamily="34" charset="-120"/>
              </a:rPr>
              <a:t>Retail</a:t>
            </a:r>
            <a:endParaRPr lang="en-US" sz="1600" dirty="0"/>
          </a:p>
        </p:txBody>
      </p:sp>
      <p:sp>
        <p:nvSpPr>
          <p:cNvPr id="17" name="Text 15"/>
          <p:cNvSpPr/>
          <p:nvPr/>
        </p:nvSpPr>
        <p:spPr>
          <a:xfrm>
            <a:off x="4802553" y="2531322"/>
            <a:ext cx="1049377" cy="192252"/>
          </a:xfrm>
          <a:prstGeom prst="rect">
            <a:avLst/>
          </a:prstGeom>
          <a:noFill/>
          <a:ln/>
        </p:spPr>
        <p:txBody>
          <a:bodyPr wrap="square" lIns="0" tIns="0" rIns="0" bIns="0" rtlCol="0" anchor="ctr"/>
          <a:lstStyle/>
          <a:p>
            <a:pPr algn="ctr">
              <a:lnSpc>
                <a:spcPct val="130000"/>
              </a:lnSpc>
            </a:pPr>
            <a:r>
              <a:rPr lang="en-US" sz="1009" b="1" dirty="0">
                <a:solidFill>
                  <a:srgbClr val="3D352E"/>
                </a:solidFill>
                <a:latin typeface="Quattrocento Sans" pitchFamily="34" charset="0"/>
                <a:ea typeface="Quattrocento Sans" pitchFamily="34" charset="-122"/>
                <a:cs typeface="Quattrocento Sans" pitchFamily="34" charset="-120"/>
              </a:rPr>
              <a:t>Consumer Price</a:t>
            </a:r>
            <a:endParaRPr lang="en-US" sz="1600" dirty="0"/>
          </a:p>
        </p:txBody>
      </p:sp>
      <p:sp>
        <p:nvSpPr>
          <p:cNvPr id="18" name="Shape 16"/>
          <p:cNvSpPr/>
          <p:nvPr/>
        </p:nvSpPr>
        <p:spPr>
          <a:xfrm>
            <a:off x="528694" y="2915827"/>
            <a:ext cx="5847674" cy="672883"/>
          </a:xfrm>
          <a:custGeom>
            <a:avLst/>
            <a:gdLst/>
            <a:ahLst/>
            <a:cxnLst/>
            <a:rect l="l" t="t" r="r" b="b"/>
            <a:pathLst>
              <a:path w="5847674" h="672883">
                <a:moveTo>
                  <a:pt x="32042" y="0"/>
                </a:moveTo>
                <a:lnTo>
                  <a:pt x="5783589" y="0"/>
                </a:lnTo>
                <a:cubicBezTo>
                  <a:pt x="5818982" y="0"/>
                  <a:pt x="5847674" y="28692"/>
                  <a:pt x="5847674" y="64085"/>
                </a:cubicBezTo>
                <a:lnTo>
                  <a:pt x="5847674" y="608798"/>
                </a:lnTo>
                <a:cubicBezTo>
                  <a:pt x="5847674" y="644191"/>
                  <a:pt x="5818982" y="672883"/>
                  <a:pt x="5783589" y="672883"/>
                </a:cubicBezTo>
                <a:lnTo>
                  <a:pt x="32042" y="672883"/>
                </a:lnTo>
                <a:cubicBezTo>
                  <a:pt x="14346" y="672883"/>
                  <a:pt x="0" y="658537"/>
                  <a:pt x="0" y="640841"/>
                </a:cubicBezTo>
                <a:lnTo>
                  <a:pt x="0" y="32042"/>
                </a:lnTo>
                <a:cubicBezTo>
                  <a:pt x="0" y="14346"/>
                  <a:pt x="14346" y="0"/>
                  <a:pt x="32042" y="0"/>
                </a:cubicBezTo>
                <a:close/>
              </a:path>
            </a:pathLst>
          </a:custGeom>
          <a:solidFill>
            <a:srgbClr val="C87D59">
              <a:alpha val="10196"/>
            </a:srgbClr>
          </a:solidFill>
          <a:ln/>
        </p:spPr>
      </p:sp>
      <p:sp>
        <p:nvSpPr>
          <p:cNvPr id="19" name="Shape 17"/>
          <p:cNvSpPr/>
          <p:nvPr/>
        </p:nvSpPr>
        <p:spPr>
          <a:xfrm>
            <a:off x="528694" y="2915827"/>
            <a:ext cx="32042" cy="672883"/>
          </a:xfrm>
          <a:custGeom>
            <a:avLst/>
            <a:gdLst/>
            <a:ahLst/>
            <a:cxnLst/>
            <a:rect l="l" t="t" r="r" b="b"/>
            <a:pathLst>
              <a:path w="32042" h="672883">
                <a:moveTo>
                  <a:pt x="32042" y="0"/>
                </a:moveTo>
                <a:lnTo>
                  <a:pt x="32042" y="0"/>
                </a:lnTo>
                <a:lnTo>
                  <a:pt x="32042" y="672883"/>
                </a:lnTo>
                <a:lnTo>
                  <a:pt x="32042" y="672883"/>
                </a:lnTo>
                <a:cubicBezTo>
                  <a:pt x="14346" y="672883"/>
                  <a:pt x="0" y="658537"/>
                  <a:pt x="0" y="640841"/>
                </a:cubicBezTo>
                <a:lnTo>
                  <a:pt x="0" y="32042"/>
                </a:lnTo>
                <a:cubicBezTo>
                  <a:pt x="0" y="14358"/>
                  <a:pt x="14358" y="0"/>
                  <a:pt x="32042" y="0"/>
                </a:cubicBezTo>
                <a:close/>
              </a:path>
            </a:pathLst>
          </a:custGeom>
          <a:solidFill>
            <a:srgbClr val="C87D59"/>
          </a:solidFill>
          <a:ln/>
        </p:spPr>
      </p:sp>
      <p:sp>
        <p:nvSpPr>
          <p:cNvPr id="20" name="Text 18"/>
          <p:cNvSpPr/>
          <p:nvPr/>
        </p:nvSpPr>
        <p:spPr>
          <a:xfrm>
            <a:off x="672883" y="3043995"/>
            <a:ext cx="5639401" cy="416547"/>
          </a:xfrm>
          <a:prstGeom prst="rect">
            <a:avLst/>
          </a:prstGeom>
          <a:noFill/>
          <a:ln/>
        </p:spPr>
        <p:txBody>
          <a:bodyPr wrap="square" lIns="0" tIns="0" rIns="0" bIns="0" rtlCol="0" anchor="ctr"/>
          <a:lstStyle/>
          <a:p>
            <a:pPr>
              <a:lnSpc>
                <a:spcPct val="140000"/>
              </a:lnSpc>
            </a:pPr>
            <a:r>
              <a:rPr lang="en-US" sz="1009" b="1" dirty="0">
                <a:solidFill>
                  <a:srgbClr val="C87D59"/>
                </a:solidFill>
                <a:latin typeface="Quattrocento Sans" pitchFamily="34" charset="0"/>
                <a:ea typeface="Quattrocento Sans" pitchFamily="34" charset="-122"/>
                <a:cs typeface="Quattrocento Sans" pitchFamily="34" charset="-120"/>
              </a:rPr>
              <a:t>125% Margin:</a:t>
            </a:r>
            <a:pPr>
              <a:lnSpc>
                <a:spcPct val="140000"/>
              </a:lnSpc>
            </a:pPr>
            <a:r>
              <a:rPr lang="en-US" sz="1009" dirty="0">
                <a:solidFill>
                  <a:srgbClr val="3D352E"/>
                </a:solidFill>
                <a:latin typeface="Quattrocento Sans" pitchFamily="34" charset="0"/>
                <a:ea typeface="Quattrocento Sans" pitchFamily="34" charset="-122"/>
                <a:cs typeface="Quattrocento Sans" pitchFamily="34" charset="-120"/>
              </a:rPr>
              <a:t> By purchasing 10,000 units directly from manufacturers, Nykaa secured deep wholesale discounts and captured the complete 250 rupee margin.</a:t>
            </a:r>
            <a:endParaRPr lang="en-US" sz="1600" dirty="0"/>
          </a:p>
        </p:txBody>
      </p:sp>
      <p:sp>
        <p:nvSpPr>
          <p:cNvPr id="21" name="Shape 19"/>
          <p:cNvSpPr/>
          <p:nvPr/>
        </p:nvSpPr>
        <p:spPr>
          <a:xfrm>
            <a:off x="320420" y="3941172"/>
            <a:ext cx="6248200" cy="1890481"/>
          </a:xfrm>
          <a:custGeom>
            <a:avLst/>
            <a:gdLst/>
            <a:ahLst/>
            <a:cxnLst/>
            <a:rect l="l" t="t" r="r" b="b"/>
            <a:pathLst>
              <a:path w="6248200" h="1890481">
                <a:moveTo>
                  <a:pt x="64087" y="0"/>
                </a:moveTo>
                <a:lnTo>
                  <a:pt x="6184112" y="0"/>
                </a:lnTo>
                <a:cubicBezTo>
                  <a:pt x="6219507" y="0"/>
                  <a:pt x="6248200" y="28693"/>
                  <a:pt x="6248200" y="64087"/>
                </a:cubicBezTo>
                <a:lnTo>
                  <a:pt x="6248200" y="1826394"/>
                </a:lnTo>
                <a:cubicBezTo>
                  <a:pt x="6248200" y="1861788"/>
                  <a:pt x="6219507" y="1890481"/>
                  <a:pt x="6184112" y="1890481"/>
                </a:cubicBezTo>
                <a:lnTo>
                  <a:pt x="64087" y="1890481"/>
                </a:lnTo>
                <a:cubicBezTo>
                  <a:pt x="28693" y="1890481"/>
                  <a:pt x="0" y="1861788"/>
                  <a:pt x="0" y="1826394"/>
                </a:cubicBezTo>
                <a:lnTo>
                  <a:pt x="0" y="64087"/>
                </a:lnTo>
                <a:cubicBezTo>
                  <a:pt x="0" y="28717"/>
                  <a:pt x="28717" y="0"/>
                  <a:pt x="64087" y="0"/>
                </a:cubicBezTo>
                <a:close/>
              </a:path>
            </a:pathLst>
          </a:custGeom>
          <a:solidFill>
            <a:srgbClr val="5A4C42"/>
          </a:solidFill>
          <a:ln/>
        </p:spPr>
      </p:sp>
      <p:sp>
        <p:nvSpPr>
          <p:cNvPr id="22" name="Text 20"/>
          <p:cNvSpPr/>
          <p:nvPr/>
        </p:nvSpPr>
        <p:spPr>
          <a:xfrm>
            <a:off x="512673" y="4133424"/>
            <a:ext cx="5943800" cy="224294"/>
          </a:xfrm>
          <a:prstGeom prst="rect">
            <a:avLst/>
          </a:prstGeom>
          <a:noFill/>
          <a:ln/>
        </p:spPr>
        <p:txBody>
          <a:bodyPr wrap="square" lIns="0" tIns="0" rIns="0" bIns="0" rtlCol="0" anchor="ctr"/>
          <a:lstStyle/>
          <a:p>
            <a:pPr>
              <a:lnSpc>
                <a:spcPct val="120000"/>
              </a:lnSpc>
            </a:pPr>
            <a:r>
              <a:rPr lang="en-US" sz="1262" b="1" dirty="0">
                <a:solidFill>
                  <a:srgbClr val="FFFFFF"/>
                </a:solidFill>
                <a:latin typeface="Oranienbaum" pitchFamily="34" charset="0"/>
                <a:ea typeface="Oranienbaum" pitchFamily="34" charset="-122"/>
                <a:cs typeface="Oranienbaum" pitchFamily="34" charset="-120"/>
              </a:rPr>
              <a:t>How Nykaa Funded Growth</a:t>
            </a:r>
            <a:endParaRPr lang="en-US" sz="1600" dirty="0"/>
          </a:p>
        </p:txBody>
      </p:sp>
      <p:sp>
        <p:nvSpPr>
          <p:cNvPr id="23" name="Text 21"/>
          <p:cNvSpPr/>
          <p:nvPr/>
        </p:nvSpPr>
        <p:spPr>
          <a:xfrm>
            <a:off x="512673" y="4485887"/>
            <a:ext cx="5927779" cy="416547"/>
          </a:xfrm>
          <a:prstGeom prst="rect">
            <a:avLst/>
          </a:prstGeom>
          <a:noFill/>
          <a:ln/>
        </p:spPr>
        <p:txBody>
          <a:bodyPr wrap="square" lIns="0" tIns="0" rIns="0" bIns="0" rtlCol="0" anchor="ctr"/>
          <a:lstStyle/>
          <a:p>
            <a:pPr>
              <a:lnSpc>
                <a:spcPct val="140000"/>
              </a:lnSpc>
            </a:pPr>
            <a:r>
              <a:rPr lang="en-US" sz="1009" dirty="0">
                <a:solidFill>
                  <a:srgbClr val="FFFFFF"/>
                </a:solidFill>
                <a:latin typeface="Quattrocento Sans" pitchFamily="34" charset="0"/>
                <a:ea typeface="Quattrocento Sans" pitchFamily="34" charset="-122"/>
                <a:cs typeface="Quattrocento Sans" pitchFamily="34" charset="-120"/>
              </a:rPr>
              <a:t>This margin capture was the financial engine that funded intensive customer education and content creation efforts required to maintain market dominance.</a:t>
            </a:r>
            <a:endParaRPr lang="en-US" sz="1600" dirty="0"/>
          </a:p>
        </p:txBody>
      </p:sp>
      <p:sp>
        <p:nvSpPr>
          <p:cNvPr id="24" name="Shape 22"/>
          <p:cNvSpPr/>
          <p:nvPr/>
        </p:nvSpPr>
        <p:spPr>
          <a:xfrm>
            <a:off x="512673" y="5030602"/>
            <a:ext cx="2867763" cy="608799"/>
          </a:xfrm>
          <a:custGeom>
            <a:avLst/>
            <a:gdLst/>
            <a:ahLst/>
            <a:cxnLst/>
            <a:rect l="l" t="t" r="r" b="b"/>
            <a:pathLst>
              <a:path w="2867763" h="608799">
                <a:moveTo>
                  <a:pt x="64082" y="0"/>
                </a:moveTo>
                <a:lnTo>
                  <a:pt x="2803681" y="0"/>
                </a:lnTo>
                <a:cubicBezTo>
                  <a:pt x="2839073" y="0"/>
                  <a:pt x="2867763" y="28691"/>
                  <a:pt x="2867763" y="64082"/>
                </a:cubicBezTo>
                <a:lnTo>
                  <a:pt x="2867763" y="544717"/>
                </a:lnTo>
                <a:cubicBezTo>
                  <a:pt x="2867763" y="580108"/>
                  <a:pt x="2839073" y="608799"/>
                  <a:pt x="2803681" y="608799"/>
                </a:cubicBezTo>
                <a:lnTo>
                  <a:pt x="64082" y="608799"/>
                </a:lnTo>
                <a:cubicBezTo>
                  <a:pt x="28691" y="608799"/>
                  <a:pt x="0" y="580108"/>
                  <a:pt x="0" y="544717"/>
                </a:cubicBezTo>
                <a:lnTo>
                  <a:pt x="0" y="64082"/>
                </a:lnTo>
                <a:cubicBezTo>
                  <a:pt x="0" y="28691"/>
                  <a:pt x="28691" y="0"/>
                  <a:pt x="64082" y="0"/>
                </a:cubicBezTo>
                <a:close/>
              </a:path>
            </a:pathLst>
          </a:custGeom>
          <a:solidFill>
            <a:srgbClr val="FFFFFF">
              <a:alpha val="20000"/>
            </a:srgbClr>
          </a:solidFill>
          <a:ln/>
        </p:spPr>
      </p:sp>
      <p:sp>
        <p:nvSpPr>
          <p:cNvPr id="25" name="Shape 23"/>
          <p:cNvSpPr/>
          <p:nvPr/>
        </p:nvSpPr>
        <p:spPr>
          <a:xfrm>
            <a:off x="1849928" y="5126728"/>
            <a:ext cx="192252" cy="192252"/>
          </a:xfrm>
          <a:custGeom>
            <a:avLst/>
            <a:gdLst/>
            <a:ahLst/>
            <a:cxnLst/>
            <a:rect l="l" t="t" r="r" b="b"/>
            <a:pathLst>
              <a:path w="192252" h="192252">
                <a:moveTo>
                  <a:pt x="96126" y="53057"/>
                </a:moveTo>
                <a:lnTo>
                  <a:pt x="96126" y="169197"/>
                </a:lnTo>
                <a:lnTo>
                  <a:pt x="96314" y="169122"/>
                </a:lnTo>
                <a:cubicBezTo>
                  <a:pt x="116816" y="160598"/>
                  <a:pt x="138820" y="156205"/>
                  <a:pt x="161011" y="156205"/>
                </a:cubicBezTo>
                <a:lnTo>
                  <a:pt x="168221" y="156205"/>
                </a:lnTo>
                <a:lnTo>
                  <a:pt x="168221" y="36047"/>
                </a:lnTo>
                <a:lnTo>
                  <a:pt x="161011" y="36047"/>
                </a:lnTo>
                <a:cubicBezTo>
                  <a:pt x="145166" y="36047"/>
                  <a:pt x="129432" y="39201"/>
                  <a:pt x="114788" y="45284"/>
                </a:cubicBezTo>
                <a:cubicBezTo>
                  <a:pt x="108480" y="47913"/>
                  <a:pt x="102247" y="50504"/>
                  <a:pt x="96126" y="53057"/>
                </a:cubicBezTo>
                <a:close/>
                <a:moveTo>
                  <a:pt x="86701" y="23093"/>
                </a:moveTo>
                <a:lnTo>
                  <a:pt x="96126" y="27035"/>
                </a:lnTo>
                <a:lnTo>
                  <a:pt x="105551" y="23093"/>
                </a:lnTo>
                <a:cubicBezTo>
                  <a:pt x="123124" y="15771"/>
                  <a:pt x="141974" y="12016"/>
                  <a:pt x="161011" y="12016"/>
                </a:cubicBezTo>
                <a:lnTo>
                  <a:pt x="174229" y="12016"/>
                </a:lnTo>
                <a:cubicBezTo>
                  <a:pt x="184179" y="12016"/>
                  <a:pt x="192252" y="20089"/>
                  <a:pt x="192252" y="30039"/>
                </a:cubicBezTo>
                <a:lnTo>
                  <a:pt x="192252" y="162213"/>
                </a:lnTo>
                <a:cubicBezTo>
                  <a:pt x="192252" y="172163"/>
                  <a:pt x="184179" y="180237"/>
                  <a:pt x="174229" y="180237"/>
                </a:cubicBezTo>
                <a:lnTo>
                  <a:pt x="161011" y="180237"/>
                </a:lnTo>
                <a:cubicBezTo>
                  <a:pt x="141974" y="180237"/>
                  <a:pt x="123124" y="183991"/>
                  <a:pt x="105551" y="191314"/>
                </a:cubicBezTo>
                <a:lnTo>
                  <a:pt x="100745" y="193304"/>
                </a:lnTo>
                <a:cubicBezTo>
                  <a:pt x="97778" y="194543"/>
                  <a:pt x="94474" y="194543"/>
                  <a:pt x="91508" y="193304"/>
                </a:cubicBezTo>
                <a:lnTo>
                  <a:pt x="86701" y="191314"/>
                </a:lnTo>
                <a:cubicBezTo>
                  <a:pt x="69128" y="183991"/>
                  <a:pt x="50278" y="180237"/>
                  <a:pt x="31241" y="180237"/>
                </a:cubicBezTo>
                <a:lnTo>
                  <a:pt x="18024" y="180237"/>
                </a:lnTo>
                <a:cubicBezTo>
                  <a:pt x="8073" y="180237"/>
                  <a:pt x="0" y="172163"/>
                  <a:pt x="0" y="162213"/>
                </a:cubicBezTo>
                <a:lnTo>
                  <a:pt x="0" y="30039"/>
                </a:lnTo>
                <a:cubicBezTo>
                  <a:pt x="0" y="20089"/>
                  <a:pt x="8073" y="12016"/>
                  <a:pt x="18024" y="12016"/>
                </a:cubicBezTo>
                <a:lnTo>
                  <a:pt x="31241" y="12016"/>
                </a:lnTo>
                <a:cubicBezTo>
                  <a:pt x="50278" y="12016"/>
                  <a:pt x="69128" y="15771"/>
                  <a:pt x="86701" y="23093"/>
                </a:cubicBezTo>
                <a:close/>
              </a:path>
            </a:pathLst>
          </a:custGeom>
          <a:solidFill>
            <a:srgbClr val="C87D59"/>
          </a:solidFill>
          <a:ln/>
        </p:spPr>
      </p:sp>
      <p:sp>
        <p:nvSpPr>
          <p:cNvPr id="26" name="Text 24"/>
          <p:cNvSpPr/>
          <p:nvPr/>
        </p:nvSpPr>
        <p:spPr>
          <a:xfrm>
            <a:off x="580762" y="5383064"/>
            <a:ext cx="2731585" cy="160210"/>
          </a:xfrm>
          <a:prstGeom prst="rect">
            <a:avLst/>
          </a:prstGeom>
          <a:noFill/>
          <a:ln/>
        </p:spPr>
        <p:txBody>
          <a:bodyPr wrap="square" lIns="0" tIns="0" rIns="0" bIns="0" rtlCol="0" anchor="ctr"/>
          <a:lstStyle/>
          <a:p>
            <a:pPr algn="ctr">
              <a:lnSpc>
                <a:spcPct val="120000"/>
              </a:lnSpc>
            </a:pPr>
            <a:r>
              <a:rPr lang="en-US" sz="883" b="1" dirty="0">
                <a:solidFill>
                  <a:srgbClr val="FFFFFF"/>
                </a:solidFill>
                <a:latin typeface="Quattrocento Sans" pitchFamily="34" charset="0"/>
                <a:ea typeface="Quattrocento Sans" pitchFamily="34" charset="-122"/>
                <a:cs typeface="Quattrocento Sans" pitchFamily="34" charset="-120"/>
              </a:rPr>
              <a:t>Educational Content</a:t>
            </a:r>
            <a:endParaRPr lang="en-US" sz="1600" dirty="0"/>
          </a:p>
        </p:txBody>
      </p:sp>
      <p:sp>
        <p:nvSpPr>
          <p:cNvPr id="27" name="Shape 25"/>
          <p:cNvSpPr/>
          <p:nvPr/>
        </p:nvSpPr>
        <p:spPr>
          <a:xfrm>
            <a:off x="3507687" y="5030602"/>
            <a:ext cx="2867763" cy="608799"/>
          </a:xfrm>
          <a:custGeom>
            <a:avLst/>
            <a:gdLst/>
            <a:ahLst/>
            <a:cxnLst/>
            <a:rect l="l" t="t" r="r" b="b"/>
            <a:pathLst>
              <a:path w="2867763" h="608799">
                <a:moveTo>
                  <a:pt x="64082" y="0"/>
                </a:moveTo>
                <a:lnTo>
                  <a:pt x="2803681" y="0"/>
                </a:lnTo>
                <a:cubicBezTo>
                  <a:pt x="2839073" y="0"/>
                  <a:pt x="2867763" y="28691"/>
                  <a:pt x="2867763" y="64082"/>
                </a:cubicBezTo>
                <a:lnTo>
                  <a:pt x="2867763" y="544717"/>
                </a:lnTo>
                <a:cubicBezTo>
                  <a:pt x="2867763" y="580108"/>
                  <a:pt x="2839073" y="608799"/>
                  <a:pt x="2803681" y="608799"/>
                </a:cubicBezTo>
                <a:lnTo>
                  <a:pt x="64082" y="608799"/>
                </a:lnTo>
                <a:cubicBezTo>
                  <a:pt x="28691" y="608799"/>
                  <a:pt x="0" y="580108"/>
                  <a:pt x="0" y="544717"/>
                </a:cubicBezTo>
                <a:lnTo>
                  <a:pt x="0" y="64082"/>
                </a:lnTo>
                <a:cubicBezTo>
                  <a:pt x="0" y="28691"/>
                  <a:pt x="28691" y="0"/>
                  <a:pt x="64082" y="0"/>
                </a:cubicBezTo>
                <a:close/>
              </a:path>
            </a:pathLst>
          </a:custGeom>
          <a:solidFill>
            <a:srgbClr val="FFFFFF">
              <a:alpha val="20000"/>
            </a:srgbClr>
          </a:solidFill>
          <a:ln/>
        </p:spPr>
      </p:sp>
      <p:sp>
        <p:nvSpPr>
          <p:cNvPr id="28" name="Shape 26"/>
          <p:cNvSpPr/>
          <p:nvPr/>
        </p:nvSpPr>
        <p:spPr>
          <a:xfrm>
            <a:off x="4820910" y="5126728"/>
            <a:ext cx="240315" cy="192252"/>
          </a:xfrm>
          <a:custGeom>
            <a:avLst/>
            <a:gdLst/>
            <a:ahLst/>
            <a:cxnLst/>
            <a:rect l="l" t="t" r="r" b="b"/>
            <a:pathLst>
              <a:path w="240315" h="192252">
                <a:moveTo>
                  <a:pt x="120158" y="6008"/>
                </a:moveTo>
                <a:cubicBezTo>
                  <a:pt x="141711" y="6008"/>
                  <a:pt x="159209" y="23506"/>
                  <a:pt x="159209" y="45059"/>
                </a:cubicBezTo>
                <a:cubicBezTo>
                  <a:pt x="159209" y="66612"/>
                  <a:pt x="141711" y="84110"/>
                  <a:pt x="120158" y="84110"/>
                </a:cubicBezTo>
                <a:cubicBezTo>
                  <a:pt x="98605" y="84110"/>
                  <a:pt x="81106" y="66612"/>
                  <a:pt x="81106" y="45059"/>
                </a:cubicBezTo>
                <a:cubicBezTo>
                  <a:pt x="81106" y="23506"/>
                  <a:pt x="98605" y="6008"/>
                  <a:pt x="120158" y="6008"/>
                </a:cubicBezTo>
                <a:close/>
                <a:moveTo>
                  <a:pt x="36047" y="33043"/>
                </a:moveTo>
                <a:cubicBezTo>
                  <a:pt x="50969" y="33043"/>
                  <a:pt x="63083" y="45158"/>
                  <a:pt x="63083" y="60079"/>
                </a:cubicBezTo>
                <a:cubicBezTo>
                  <a:pt x="63083" y="75000"/>
                  <a:pt x="50969" y="87114"/>
                  <a:pt x="36047" y="87114"/>
                </a:cubicBezTo>
                <a:cubicBezTo>
                  <a:pt x="21126" y="87114"/>
                  <a:pt x="9012" y="75000"/>
                  <a:pt x="9012" y="60079"/>
                </a:cubicBezTo>
                <a:cubicBezTo>
                  <a:pt x="9012" y="45158"/>
                  <a:pt x="21126" y="33043"/>
                  <a:pt x="36047" y="33043"/>
                </a:cubicBezTo>
                <a:close/>
                <a:moveTo>
                  <a:pt x="0" y="156205"/>
                </a:moveTo>
                <a:cubicBezTo>
                  <a:pt x="0" y="129658"/>
                  <a:pt x="21516" y="108142"/>
                  <a:pt x="48063" y="108142"/>
                </a:cubicBezTo>
                <a:cubicBezTo>
                  <a:pt x="52869" y="108142"/>
                  <a:pt x="57525" y="108855"/>
                  <a:pt x="61919" y="110170"/>
                </a:cubicBezTo>
                <a:cubicBezTo>
                  <a:pt x="49565" y="123988"/>
                  <a:pt x="42055" y="142237"/>
                  <a:pt x="42055" y="162213"/>
                </a:cubicBezTo>
                <a:lnTo>
                  <a:pt x="42055" y="168221"/>
                </a:lnTo>
                <a:cubicBezTo>
                  <a:pt x="42055" y="172501"/>
                  <a:pt x="42956" y="176557"/>
                  <a:pt x="44571" y="180237"/>
                </a:cubicBezTo>
                <a:lnTo>
                  <a:pt x="12016" y="180237"/>
                </a:lnTo>
                <a:cubicBezTo>
                  <a:pt x="5370" y="180237"/>
                  <a:pt x="0" y="174867"/>
                  <a:pt x="0" y="168221"/>
                </a:cubicBezTo>
                <a:lnTo>
                  <a:pt x="0" y="156205"/>
                </a:lnTo>
                <a:close/>
                <a:moveTo>
                  <a:pt x="195744" y="180237"/>
                </a:moveTo>
                <a:cubicBezTo>
                  <a:pt x="197359" y="176557"/>
                  <a:pt x="198260" y="172501"/>
                  <a:pt x="198260" y="168221"/>
                </a:cubicBezTo>
                <a:lnTo>
                  <a:pt x="198260" y="162213"/>
                </a:lnTo>
                <a:cubicBezTo>
                  <a:pt x="198260" y="142237"/>
                  <a:pt x="190750" y="123988"/>
                  <a:pt x="178397" y="110170"/>
                </a:cubicBezTo>
                <a:cubicBezTo>
                  <a:pt x="182790" y="108855"/>
                  <a:pt x="187446" y="108142"/>
                  <a:pt x="192252" y="108142"/>
                </a:cubicBezTo>
                <a:cubicBezTo>
                  <a:pt x="218800" y="108142"/>
                  <a:pt x="240315" y="129658"/>
                  <a:pt x="240315" y="156205"/>
                </a:cubicBezTo>
                <a:lnTo>
                  <a:pt x="240315" y="168221"/>
                </a:lnTo>
                <a:cubicBezTo>
                  <a:pt x="240315" y="174867"/>
                  <a:pt x="234946" y="180237"/>
                  <a:pt x="228300" y="180237"/>
                </a:cubicBezTo>
                <a:lnTo>
                  <a:pt x="195744" y="180237"/>
                </a:lnTo>
                <a:close/>
                <a:moveTo>
                  <a:pt x="177233" y="60079"/>
                </a:moveTo>
                <a:cubicBezTo>
                  <a:pt x="177233" y="45158"/>
                  <a:pt x="189347" y="33043"/>
                  <a:pt x="204268" y="33043"/>
                </a:cubicBezTo>
                <a:cubicBezTo>
                  <a:pt x="219189" y="33043"/>
                  <a:pt x="231304" y="45158"/>
                  <a:pt x="231304" y="60079"/>
                </a:cubicBezTo>
                <a:cubicBezTo>
                  <a:pt x="231304" y="75000"/>
                  <a:pt x="219189" y="87114"/>
                  <a:pt x="204268" y="87114"/>
                </a:cubicBezTo>
                <a:cubicBezTo>
                  <a:pt x="189347" y="87114"/>
                  <a:pt x="177233" y="75000"/>
                  <a:pt x="177233" y="60079"/>
                </a:cubicBezTo>
                <a:close/>
                <a:moveTo>
                  <a:pt x="60079" y="162213"/>
                </a:moveTo>
                <a:cubicBezTo>
                  <a:pt x="60079" y="129019"/>
                  <a:pt x="86964" y="102134"/>
                  <a:pt x="120158" y="102134"/>
                </a:cubicBezTo>
                <a:cubicBezTo>
                  <a:pt x="153351" y="102134"/>
                  <a:pt x="180237" y="129019"/>
                  <a:pt x="180237" y="162213"/>
                </a:cubicBezTo>
                <a:lnTo>
                  <a:pt x="180237" y="168221"/>
                </a:lnTo>
                <a:cubicBezTo>
                  <a:pt x="180237" y="174867"/>
                  <a:pt x="174867" y="180237"/>
                  <a:pt x="168221" y="180237"/>
                </a:cubicBezTo>
                <a:lnTo>
                  <a:pt x="72095" y="180237"/>
                </a:lnTo>
                <a:cubicBezTo>
                  <a:pt x="65448" y="180237"/>
                  <a:pt x="60079" y="174867"/>
                  <a:pt x="60079" y="168221"/>
                </a:cubicBezTo>
                <a:lnTo>
                  <a:pt x="60079" y="162213"/>
                </a:lnTo>
                <a:close/>
              </a:path>
            </a:pathLst>
          </a:custGeom>
          <a:solidFill>
            <a:srgbClr val="C87D59"/>
          </a:solidFill>
          <a:ln/>
        </p:spPr>
      </p:sp>
      <p:sp>
        <p:nvSpPr>
          <p:cNvPr id="29" name="Text 27"/>
          <p:cNvSpPr/>
          <p:nvPr/>
        </p:nvSpPr>
        <p:spPr>
          <a:xfrm>
            <a:off x="3575776" y="5383064"/>
            <a:ext cx="2731585" cy="160210"/>
          </a:xfrm>
          <a:prstGeom prst="rect">
            <a:avLst/>
          </a:prstGeom>
          <a:noFill/>
          <a:ln/>
        </p:spPr>
        <p:txBody>
          <a:bodyPr wrap="square" lIns="0" tIns="0" rIns="0" bIns="0" rtlCol="0" anchor="ctr"/>
          <a:lstStyle/>
          <a:p>
            <a:pPr algn="ctr">
              <a:lnSpc>
                <a:spcPct val="120000"/>
              </a:lnSpc>
            </a:pPr>
            <a:r>
              <a:rPr lang="en-US" sz="883" b="1" dirty="0">
                <a:solidFill>
                  <a:srgbClr val="FFFFFF"/>
                </a:solidFill>
                <a:latin typeface="Quattrocento Sans" pitchFamily="34" charset="0"/>
                <a:ea typeface="Quattrocento Sans" pitchFamily="34" charset="-122"/>
                <a:cs typeface="Quattrocento Sans" pitchFamily="34" charset="-120"/>
              </a:rPr>
              <a:t>Community Platform</a:t>
            </a:r>
            <a:endParaRPr lang="en-US" sz="1600" dirty="0"/>
          </a:p>
        </p:txBody>
      </p:sp>
      <p:sp>
        <p:nvSpPr>
          <p:cNvPr id="30" name="Shape 28"/>
          <p:cNvSpPr/>
          <p:nvPr/>
        </p:nvSpPr>
        <p:spPr>
          <a:xfrm>
            <a:off x="6759037" y="1009325"/>
            <a:ext cx="5110707" cy="2787658"/>
          </a:xfrm>
          <a:custGeom>
            <a:avLst/>
            <a:gdLst/>
            <a:ahLst/>
            <a:cxnLst/>
            <a:rect l="l" t="t" r="r" b="b"/>
            <a:pathLst>
              <a:path w="5110707" h="2787658">
                <a:moveTo>
                  <a:pt x="32042" y="0"/>
                </a:moveTo>
                <a:lnTo>
                  <a:pt x="5078665" y="0"/>
                </a:lnTo>
                <a:cubicBezTo>
                  <a:pt x="5096361" y="0"/>
                  <a:pt x="5110707" y="14346"/>
                  <a:pt x="5110707" y="32042"/>
                </a:cubicBezTo>
                <a:lnTo>
                  <a:pt x="5110707" y="2723570"/>
                </a:lnTo>
                <a:cubicBezTo>
                  <a:pt x="5110707" y="2758965"/>
                  <a:pt x="5082014" y="2787658"/>
                  <a:pt x="5046619" y="2787658"/>
                </a:cubicBezTo>
                <a:lnTo>
                  <a:pt x="64088" y="2787658"/>
                </a:lnTo>
                <a:cubicBezTo>
                  <a:pt x="28693" y="2787658"/>
                  <a:pt x="0" y="2758965"/>
                  <a:pt x="0" y="2723570"/>
                </a:cubicBezTo>
                <a:lnTo>
                  <a:pt x="0" y="32042"/>
                </a:lnTo>
                <a:cubicBezTo>
                  <a:pt x="0" y="14358"/>
                  <a:pt x="14358" y="0"/>
                  <a:pt x="32042" y="0"/>
                </a:cubicBezTo>
                <a:close/>
              </a:path>
            </a:pathLst>
          </a:custGeom>
          <a:solidFill>
            <a:srgbClr val="FFFFFF"/>
          </a:solidFill>
          <a:ln/>
          <a:effectLst>
            <a:outerShdw sx="100000" sy="100000" kx="0" ky="0" algn="bl" rotWithShape="0" blurRad="24032" dist="8011" dir="5400000">
              <a:srgbClr val="000000">
                <a:alpha val="10196"/>
              </a:srgbClr>
            </a:outerShdw>
          </a:effectLst>
        </p:spPr>
      </p:sp>
      <p:sp>
        <p:nvSpPr>
          <p:cNvPr id="31" name="Shape 29"/>
          <p:cNvSpPr/>
          <p:nvPr/>
        </p:nvSpPr>
        <p:spPr>
          <a:xfrm>
            <a:off x="6759037" y="1009325"/>
            <a:ext cx="5110707" cy="32042"/>
          </a:xfrm>
          <a:custGeom>
            <a:avLst/>
            <a:gdLst/>
            <a:ahLst/>
            <a:cxnLst/>
            <a:rect l="l" t="t" r="r" b="b"/>
            <a:pathLst>
              <a:path w="5110707" h="32042">
                <a:moveTo>
                  <a:pt x="32042" y="0"/>
                </a:moveTo>
                <a:lnTo>
                  <a:pt x="5078665" y="0"/>
                </a:lnTo>
                <a:cubicBezTo>
                  <a:pt x="5096361" y="0"/>
                  <a:pt x="5110707" y="14346"/>
                  <a:pt x="5110707" y="32042"/>
                </a:cubicBezTo>
                <a:lnTo>
                  <a:pt x="5110707" y="32042"/>
                </a:lnTo>
                <a:lnTo>
                  <a:pt x="0" y="32042"/>
                </a:lnTo>
                <a:lnTo>
                  <a:pt x="0" y="32042"/>
                </a:lnTo>
                <a:cubicBezTo>
                  <a:pt x="0" y="14358"/>
                  <a:pt x="14358" y="0"/>
                  <a:pt x="32042" y="0"/>
                </a:cubicBezTo>
                <a:close/>
              </a:path>
            </a:pathLst>
          </a:custGeom>
          <a:solidFill>
            <a:srgbClr val="C87D59"/>
          </a:solidFill>
          <a:ln/>
        </p:spPr>
      </p:sp>
      <p:sp>
        <p:nvSpPr>
          <p:cNvPr id="32" name="Text 30"/>
          <p:cNvSpPr/>
          <p:nvPr/>
        </p:nvSpPr>
        <p:spPr>
          <a:xfrm>
            <a:off x="6951289" y="1217598"/>
            <a:ext cx="4806307" cy="224294"/>
          </a:xfrm>
          <a:prstGeom prst="rect">
            <a:avLst/>
          </a:prstGeom>
          <a:noFill/>
          <a:ln/>
        </p:spPr>
        <p:txBody>
          <a:bodyPr wrap="square" lIns="0" tIns="0" rIns="0" bIns="0" rtlCol="0" anchor="ctr"/>
          <a:lstStyle/>
          <a:p>
            <a:pPr>
              <a:lnSpc>
                <a:spcPct val="120000"/>
              </a:lnSpc>
            </a:pPr>
            <a:r>
              <a:rPr lang="en-US" sz="1262" b="1" dirty="0">
                <a:solidFill>
                  <a:srgbClr val="5A4C42"/>
                </a:solidFill>
                <a:latin typeface="Oranienbaum" pitchFamily="34" charset="0"/>
                <a:ea typeface="Oranienbaum" pitchFamily="34" charset="-122"/>
                <a:cs typeface="Oranienbaum" pitchFamily="34" charset="-120"/>
              </a:rPr>
              <a:t>Marketplace Model Economics</a:t>
            </a:r>
            <a:endParaRPr lang="en-US" sz="1600" dirty="0"/>
          </a:p>
        </p:txBody>
      </p:sp>
      <p:sp>
        <p:nvSpPr>
          <p:cNvPr id="33" name="Shape 31"/>
          <p:cNvSpPr/>
          <p:nvPr/>
        </p:nvSpPr>
        <p:spPr>
          <a:xfrm>
            <a:off x="6951289" y="1893151"/>
            <a:ext cx="4726202" cy="5340"/>
          </a:xfrm>
          <a:custGeom>
            <a:avLst/>
            <a:gdLst/>
            <a:ahLst/>
            <a:cxnLst/>
            <a:rect l="l" t="t" r="r" b="b"/>
            <a:pathLst>
              <a:path w="4726202" h="5340">
                <a:moveTo>
                  <a:pt x="0" y="0"/>
                </a:moveTo>
                <a:lnTo>
                  <a:pt x="4726202" y="0"/>
                </a:lnTo>
                <a:lnTo>
                  <a:pt x="4726202" y="5340"/>
                </a:lnTo>
                <a:lnTo>
                  <a:pt x="0" y="5340"/>
                </a:lnTo>
                <a:lnTo>
                  <a:pt x="0" y="0"/>
                </a:lnTo>
                <a:close/>
              </a:path>
            </a:pathLst>
          </a:custGeom>
          <a:solidFill>
            <a:srgbClr val="A79A8F">
              <a:alpha val="30196"/>
            </a:srgbClr>
          </a:solidFill>
          <a:ln/>
        </p:spPr>
      </p:sp>
      <p:sp>
        <p:nvSpPr>
          <p:cNvPr id="34" name="Text 32"/>
          <p:cNvSpPr/>
          <p:nvPr/>
        </p:nvSpPr>
        <p:spPr>
          <a:xfrm>
            <a:off x="6951289" y="1586081"/>
            <a:ext cx="1097440" cy="192252"/>
          </a:xfrm>
          <a:prstGeom prst="rect">
            <a:avLst/>
          </a:prstGeom>
          <a:noFill/>
          <a:ln/>
        </p:spPr>
        <p:txBody>
          <a:bodyPr wrap="square" lIns="0" tIns="0" rIns="0" bIns="0" rtlCol="0" anchor="ctr"/>
          <a:lstStyle/>
          <a:p>
            <a:pPr>
              <a:lnSpc>
                <a:spcPct val="130000"/>
              </a:lnSpc>
            </a:pPr>
            <a:r>
              <a:rPr lang="en-US" sz="1009" dirty="0">
                <a:solidFill>
                  <a:srgbClr val="3D352E"/>
                </a:solidFill>
                <a:latin typeface="Quattrocento Sans" pitchFamily="34" charset="0"/>
                <a:ea typeface="Quattrocento Sans" pitchFamily="34" charset="-122"/>
                <a:cs typeface="Quattrocento Sans" pitchFamily="34" charset="-120"/>
              </a:rPr>
              <a:t>Transaction Value</a:t>
            </a:r>
            <a:endParaRPr lang="en-US" sz="1600" dirty="0"/>
          </a:p>
        </p:txBody>
      </p:sp>
      <p:sp>
        <p:nvSpPr>
          <p:cNvPr id="35" name="Text 33"/>
          <p:cNvSpPr/>
          <p:nvPr/>
        </p:nvSpPr>
        <p:spPr>
          <a:xfrm>
            <a:off x="11321024" y="1570060"/>
            <a:ext cx="440578" cy="224294"/>
          </a:xfrm>
          <a:prstGeom prst="rect">
            <a:avLst/>
          </a:prstGeom>
          <a:noFill/>
          <a:ln/>
        </p:spPr>
        <p:txBody>
          <a:bodyPr wrap="square" lIns="0" tIns="0" rIns="0" bIns="0" rtlCol="0" anchor="ctr"/>
          <a:lstStyle/>
          <a:p>
            <a:pPr>
              <a:lnSpc>
                <a:spcPct val="120000"/>
              </a:lnSpc>
            </a:pPr>
            <a:r>
              <a:rPr lang="en-US" sz="1262" b="1" dirty="0">
                <a:solidFill>
                  <a:srgbClr val="5A4C42"/>
                </a:solidFill>
                <a:latin typeface="Quattrocento Sans" pitchFamily="34" charset="0"/>
                <a:ea typeface="Quattrocento Sans" pitchFamily="34" charset="-122"/>
                <a:cs typeface="Quattrocento Sans" pitchFamily="34" charset="-120"/>
              </a:rPr>
              <a:t>₹450</a:t>
            </a:r>
            <a:endParaRPr lang="en-US" sz="1600" dirty="0"/>
          </a:p>
        </p:txBody>
      </p:sp>
      <p:sp>
        <p:nvSpPr>
          <p:cNvPr id="36" name="Shape 34"/>
          <p:cNvSpPr/>
          <p:nvPr/>
        </p:nvSpPr>
        <p:spPr>
          <a:xfrm>
            <a:off x="6951289" y="2347083"/>
            <a:ext cx="4726202" cy="5340"/>
          </a:xfrm>
          <a:custGeom>
            <a:avLst/>
            <a:gdLst/>
            <a:ahLst/>
            <a:cxnLst/>
            <a:rect l="l" t="t" r="r" b="b"/>
            <a:pathLst>
              <a:path w="4726202" h="5340">
                <a:moveTo>
                  <a:pt x="0" y="0"/>
                </a:moveTo>
                <a:lnTo>
                  <a:pt x="4726202" y="0"/>
                </a:lnTo>
                <a:lnTo>
                  <a:pt x="4726202" y="5340"/>
                </a:lnTo>
                <a:lnTo>
                  <a:pt x="0" y="5340"/>
                </a:lnTo>
                <a:lnTo>
                  <a:pt x="0" y="0"/>
                </a:lnTo>
                <a:close/>
              </a:path>
            </a:pathLst>
          </a:custGeom>
          <a:solidFill>
            <a:srgbClr val="A79A8F">
              <a:alpha val="30196"/>
            </a:srgbClr>
          </a:solidFill>
          <a:ln/>
        </p:spPr>
      </p:sp>
      <p:sp>
        <p:nvSpPr>
          <p:cNvPr id="37" name="Text 35"/>
          <p:cNvSpPr/>
          <p:nvPr/>
        </p:nvSpPr>
        <p:spPr>
          <a:xfrm>
            <a:off x="6951289" y="2040013"/>
            <a:ext cx="1073409" cy="192252"/>
          </a:xfrm>
          <a:prstGeom prst="rect">
            <a:avLst/>
          </a:prstGeom>
          <a:noFill/>
          <a:ln/>
        </p:spPr>
        <p:txBody>
          <a:bodyPr wrap="square" lIns="0" tIns="0" rIns="0" bIns="0" rtlCol="0" anchor="ctr"/>
          <a:lstStyle/>
          <a:p>
            <a:pPr>
              <a:lnSpc>
                <a:spcPct val="130000"/>
              </a:lnSpc>
            </a:pPr>
            <a:r>
              <a:rPr lang="en-US" sz="1009" dirty="0">
                <a:solidFill>
                  <a:srgbClr val="3D352E"/>
                </a:solidFill>
                <a:latin typeface="Quattrocento Sans" pitchFamily="34" charset="0"/>
                <a:ea typeface="Quattrocento Sans" pitchFamily="34" charset="-122"/>
                <a:cs typeface="Quattrocento Sans" pitchFamily="34" charset="-120"/>
              </a:rPr>
              <a:t>Commission Rate</a:t>
            </a:r>
            <a:endParaRPr lang="en-US" sz="1600" dirty="0"/>
          </a:p>
        </p:txBody>
      </p:sp>
      <p:sp>
        <p:nvSpPr>
          <p:cNvPr id="38" name="Text 36"/>
          <p:cNvSpPr/>
          <p:nvPr/>
        </p:nvSpPr>
        <p:spPr>
          <a:xfrm>
            <a:off x="11214384" y="2023992"/>
            <a:ext cx="544715" cy="224294"/>
          </a:xfrm>
          <a:prstGeom prst="rect">
            <a:avLst/>
          </a:prstGeom>
          <a:noFill/>
          <a:ln/>
        </p:spPr>
        <p:txBody>
          <a:bodyPr wrap="square" lIns="0" tIns="0" rIns="0" bIns="0" rtlCol="0" anchor="ctr"/>
          <a:lstStyle/>
          <a:p>
            <a:pPr>
              <a:lnSpc>
                <a:spcPct val="120000"/>
              </a:lnSpc>
            </a:pPr>
            <a:r>
              <a:rPr lang="en-US" sz="1262" b="1" dirty="0">
                <a:solidFill>
                  <a:srgbClr val="5A4C42"/>
                </a:solidFill>
                <a:latin typeface="Quattrocento Sans" pitchFamily="34" charset="0"/>
                <a:ea typeface="Quattrocento Sans" pitchFamily="34" charset="-122"/>
                <a:cs typeface="Quattrocento Sans" pitchFamily="34" charset="-120"/>
              </a:rPr>
              <a:t>5-15%</a:t>
            </a:r>
            <a:endParaRPr lang="en-US" sz="1600" dirty="0"/>
          </a:p>
        </p:txBody>
      </p:sp>
      <p:sp>
        <p:nvSpPr>
          <p:cNvPr id="39" name="Shape 37"/>
          <p:cNvSpPr/>
          <p:nvPr/>
        </p:nvSpPr>
        <p:spPr>
          <a:xfrm>
            <a:off x="6951289" y="2801011"/>
            <a:ext cx="4726202" cy="5340"/>
          </a:xfrm>
          <a:custGeom>
            <a:avLst/>
            <a:gdLst/>
            <a:ahLst/>
            <a:cxnLst/>
            <a:rect l="l" t="t" r="r" b="b"/>
            <a:pathLst>
              <a:path w="4726202" h="5340">
                <a:moveTo>
                  <a:pt x="0" y="0"/>
                </a:moveTo>
                <a:lnTo>
                  <a:pt x="4726202" y="0"/>
                </a:lnTo>
                <a:lnTo>
                  <a:pt x="4726202" y="5340"/>
                </a:lnTo>
                <a:lnTo>
                  <a:pt x="0" y="5340"/>
                </a:lnTo>
                <a:lnTo>
                  <a:pt x="0" y="0"/>
                </a:lnTo>
                <a:close/>
              </a:path>
            </a:pathLst>
          </a:custGeom>
          <a:solidFill>
            <a:srgbClr val="A79A8F">
              <a:alpha val="30196"/>
            </a:srgbClr>
          </a:solidFill>
          <a:ln/>
        </p:spPr>
      </p:sp>
      <p:sp>
        <p:nvSpPr>
          <p:cNvPr id="40" name="Text 38"/>
          <p:cNvSpPr/>
          <p:nvPr/>
        </p:nvSpPr>
        <p:spPr>
          <a:xfrm>
            <a:off x="6951289" y="2493941"/>
            <a:ext cx="1089430" cy="192252"/>
          </a:xfrm>
          <a:prstGeom prst="rect">
            <a:avLst/>
          </a:prstGeom>
          <a:noFill/>
          <a:ln/>
        </p:spPr>
        <p:txBody>
          <a:bodyPr wrap="square" lIns="0" tIns="0" rIns="0" bIns="0" rtlCol="0" anchor="ctr"/>
          <a:lstStyle/>
          <a:p>
            <a:pPr>
              <a:lnSpc>
                <a:spcPct val="130000"/>
              </a:lnSpc>
            </a:pPr>
            <a:r>
              <a:rPr lang="en-US" sz="1009" dirty="0">
                <a:solidFill>
                  <a:srgbClr val="3D352E"/>
                </a:solidFill>
                <a:latin typeface="Quattrocento Sans" pitchFamily="34" charset="0"/>
                <a:ea typeface="Quattrocento Sans" pitchFamily="34" charset="-122"/>
                <a:cs typeface="Quattrocento Sans" pitchFamily="34" charset="-120"/>
              </a:rPr>
              <a:t>Platform Revenue</a:t>
            </a:r>
            <a:endParaRPr lang="en-US" sz="1600" dirty="0"/>
          </a:p>
        </p:txBody>
      </p:sp>
      <p:sp>
        <p:nvSpPr>
          <p:cNvPr id="41" name="Text 39"/>
          <p:cNvSpPr/>
          <p:nvPr/>
        </p:nvSpPr>
        <p:spPr>
          <a:xfrm>
            <a:off x="11178587" y="2477920"/>
            <a:ext cx="576757" cy="224294"/>
          </a:xfrm>
          <a:prstGeom prst="rect">
            <a:avLst/>
          </a:prstGeom>
          <a:noFill/>
          <a:ln/>
        </p:spPr>
        <p:txBody>
          <a:bodyPr wrap="square" lIns="0" tIns="0" rIns="0" bIns="0" rtlCol="0" anchor="ctr"/>
          <a:lstStyle/>
          <a:p>
            <a:pPr>
              <a:lnSpc>
                <a:spcPct val="120000"/>
              </a:lnSpc>
            </a:pPr>
            <a:r>
              <a:rPr lang="en-US" sz="1262" b="1" dirty="0">
                <a:solidFill>
                  <a:srgbClr val="A79A8F"/>
                </a:solidFill>
                <a:latin typeface="Quattrocento Sans" pitchFamily="34" charset="0"/>
                <a:ea typeface="Quattrocento Sans" pitchFamily="34" charset="-122"/>
                <a:cs typeface="Quattrocento Sans" pitchFamily="34" charset="-120"/>
              </a:rPr>
              <a:t>₹23-68</a:t>
            </a:r>
            <a:endParaRPr lang="en-US" sz="1600" dirty="0"/>
          </a:p>
        </p:txBody>
      </p:sp>
      <p:sp>
        <p:nvSpPr>
          <p:cNvPr id="42" name="Shape 40"/>
          <p:cNvSpPr/>
          <p:nvPr/>
        </p:nvSpPr>
        <p:spPr>
          <a:xfrm>
            <a:off x="6951289" y="2931848"/>
            <a:ext cx="4726202" cy="672883"/>
          </a:xfrm>
          <a:custGeom>
            <a:avLst/>
            <a:gdLst/>
            <a:ahLst/>
            <a:cxnLst/>
            <a:rect l="l" t="t" r="r" b="b"/>
            <a:pathLst>
              <a:path w="4726202" h="672883">
                <a:moveTo>
                  <a:pt x="64085" y="0"/>
                </a:moveTo>
                <a:lnTo>
                  <a:pt x="4662117" y="0"/>
                </a:lnTo>
                <a:cubicBezTo>
                  <a:pt x="4697510" y="0"/>
                  <a:pt x="4726202" y="28692"/>
                  <a:pt x="4726202" y="64085"/>
                </a:cubicBezTo>
                <a:lnTo>
                  <a:pt x="4726202" y="608798"/>
                </a:lnTo>
                <a:cubicBezTo>
                  <a:pt x="4726202" y="644191"/>
                  <a:pt x="4697510" y="672883"/>
                  <a:pt x="4662117" y="672883"/>
                </a:cubicBezTo>
                <a:lnTo>
                  <a:pt x="64085" y="672883"/>
                </a:lnTo>
                <a:cubicBezTo>
                  <a:pt x="28692" y="672883"/>
                  <a:pt x="0" y="644191"/>
                  <a:pt x="0" y="608798"/>
                </a:cubicBezTo>
                <a:lnTo>
                  <a:pt x="0" y="64085"/>
                </a:lnTo>
                <a:cubicBezTo>
                  <a:pt x="0" y="28692"/>
                  <a:pt x="28692" y="0"/>
                  <a:pt x="64085" y="0"/>
                </a:cubicBezTo>
                <a:close/>
              </a:path>
            </a:pathLst>
          </a:custGeom>
          <a:solidFill>
            <a:srgbClr val="C87D59">
              <a:alpha val="10196"/>
            </a:srgbClr>
          </a:solidFill>
          <a:ln/>
        </p:spPr>
      </p:sp>
      <p:sp>
        <p:nvSpPr>
          <p:cNvPr id="43" name="Text 41"/>
          <p:cNvSpPr/>
          <p:nvPr/>
        </p:nvSpPr>
        <p:spPr>
          <a:xfrm>
            <a:off x="7079458" y="3060016"/>
            <a:ext cx="4533950" cy="416547"/>
          </a:xfrm>
          <a:prstGeom prst="rect">
            <a:avLst/>
          </a:prstGeom>
          <a:noFill/>
          <a:ln/>
        </p:spPr>
        <p:txBody>
          <a:bodyPr wrap="square" lIns="0" tIns="0" rIns="0" bIns="0" rtlCol="0" anchor="ctr"/>
          <a:lstStyle/>
          <a:p>
            <a:pPr>
              <a:lnSpc>
                <a:spcPct val="140000"/>
              </a:lnSpc>
            </a:pPr>
            <a:r>
              <a:rPr lang="en-US" sz="1009" b="1" dirty="0">
                <a:solidFill>
                  <a:srgbClr val="C87D59"/>
                </a:solidFill>
                <a:latin typeface="Quattrocento Sans" pitchFamily="34" charset="0"/>
                <a:ea typeface="Quattrocento Sans" pitchFamily="34" charset="-122"/>
                <a:cs typeface="Quattrocento Sans" pitchFamily="34" charset="-120"/>
              </a:rPr>
              <a:t>Limited Revenue:</a:t>
            </a:r>
            <a:pPr>
              <a:lnSpc>
                <a:spcPct val="140000"/>
              </a:lnSpc>
            </a:pPr>
            <a:r>
              <a:rPr lang="en-US" sz="1009" dirty="0">
                <a:solidFill>
                  <a:srgbClr val="3D352E"/>
                </a:solidFill>
                <a:latin typeface="Quattrocento Sans" pitchFamily="34" charset="0"/>
                <a:ea typeface="Quattrocento Sans" pitchFamily="34" charset="-122"/>
                <a:cs typeface="Quattrocento Sans" pitchFamily="34" charset="-120"/>
              </a:rPr>
              <a:t> Marketplace models settled for fractional commission fees, leaving massive margin potential untapped.</a:t>
            </a:r>
            <a:endParaRPr lang="en-US" sz="1600" dirty="0"/>
          </a:p>
        </p:txBody>
      </p:sp>
      <p:sp>
        <p:nvSpPr>
          <p:cNvPr id="44" name="Shape 42"/>
          <p:cNvSpPr/>
          <p:nvPr/>
        </p:nvSpPr>
        <p:spPr>
          <a:xfrm>
            <a:off x="6759037" y="3973214"/>
            <a:ext cx="5110707" cy="2883784"/>
          </a:xfrm>
          <a:custGeom>
            <a:avLst/>
            <a:gdLst/>
            <a:ahLst/>
            <a:cxnLst/>
            <a:rect l="l" t="t" r="r" b="b"/>
            <a:pathLst>
              <a:path w="5110707" h="2883784">
                <a:moveTo>
                  <a:pt x="32042" y="0"/>
                </a:moveTo>
                <a:lnTo>
                  <a:pt x="5078665" y="0"/>
                </a:lnTo>
                <a:cubicBezTo>
                  <a:pt x="5096361" y="0"/>
                  <a:pt x="5110707" y="14346"/>
                  <a:pt x="5110707" y="32042"/>
                </a:cubicBezTo>
                <a:lnTo>
                  <a:pt x="5110707" y="2819707"/>
                </a:lnTo>
                <a:cubicBezTo>
                  <a:pt x="5110707" y="2855096"/>
                  <a:pt x="5082018" y="2883784"/>
                  <a:pt x="5046629" y="2883784"/>
                </a:cubicBezTo>
                <a:lnTo>
                  <a:pt x="64078" y="2883784"/>
                </a:lnTo>
                <a:cubicBezTo>
                  <a:pt x="28689" y="2883784"/>
                  <a:pt x="0" y="2855096"/>
                  <a:pt x="0" y="2819707"/>
                </a:cubicBezTo>
                <a:lnTo>
                  <a:pt x="0" y="32042"/>
                </a:lnTo>
                <a:cubicBezTo>
                  <a:pt x="0" y="14358"/>
                  <a:pt x="14358" y="0"/>
                  <a:pt x="32042" y="0"/>
                </a:cubicBezTo>
                <a:close/>
              </a:path>
            </a:pathLst>
          </a:custGeom>
          <a:solidFill>
            <a:srgbClr val="FFFFFF"/>
          </a:solidFill>
          <a:ln/>
          <a:effectLst>
            <a:outerShdw sx="100000" sy="100000" kx="0" ky="0" algn="bl" rotWithShape="0" blurRad="24032" dist="8011" dir="5400000">
              <a:srgbClr val="000000">
                <a:alpha val="10196"/>
              </a:srgbClr>
            </a:outerShdw>
          </a:effectLst>
        </p:spPr>
      </p:sp>
      <p:sp>
        <p:nvSpPr>
          <p:cNvPr id="45" name="Shape 43"/>
          <p:cNvSpPr/>
          <p:nvPr/>
        </p:nvSpPr>
        <p:spPr>
          <a:xfrm>
            <a:off x="6759037" y="3973214"/>
            <a:ext cx="5110707" cy="32042"/>
          </a:xfrm>
          <a:custGeom>
            <a:avLst/>
            <a:gdLst/>
            <a:ahLst/>
            <a:cxnLst/>
            <a:rect l="l" t="t" r="r" b="b"/>
            <a:pathLst>
              <a:path w="5110707" h="32042">
                <a:moveTo>
                  <a:pt x="32042" y="0"/>
                </a:moveTo>
                <a:lnTo>
                  <a:pt x="5078665" y="0"/>
                </a:lnTo>
                <a:cubicBezTo>
                  <a:pt x="5096361" y="0"/>
                  <a:pt x="5110707" y="14346"/>
                  <a:pt x="5110707" y="32042"/>
                </a:cubicBezTo>
                <a:lnTo>
                  <a:pt x="5110707" y="32042"/>
                </a:lnTo>
                <a:lnTo>
                  <a:pt x="0" y="32042"/>
                </a:lnTo>
                <a:lnTo>
                  <a:pt x="0" y="32042"/>
                </a:lnTo>
                <a:cubicBezTo>
                  <a:pt x="0" y="14358"/>
                  <a:pt x="14358" y="0"/>
                  <a:pt x="32042" y="0"/>
                </a:cubicBezTo>
                <a:close/>
              </a:path>
            </a:pathLst>
          </a:custGeom>
          <a:solidFill>
            <a:srgbClr val="5A4C42"/>
          </a:solidFill>
          <a:ln/>
        </p:spPr>
      </p:sp>
      <p:sp>
        <p:nvSpPr>
          <p:cNvPr id="46" name="Text 44"/>
          <p:cNvSpPr/>
          <p:nvPr/>
        </p:nvSpPr>
        <p:spPr>
          <a:xfrm>
            <a:off x="6951289" y="4181488"/>
            <a:ext cx="4806307" cy="224294"/>
          </a:xfrm>
          <a:prstGeom prst="rect">
            <a:avLst/>
          </a:prstGeom>
          <a:noFill/>
          <a:ln/>
        </p:spPr>
        <p:txBody>
          <a:bodyPr wrap="square" lIns="0" tIns="0" rIns="0" bIns="0" rtlCol="0" anchor="ctr"/>
          <a:lstStyle/>
          <a:p>
            <a:pPr>
              <a:lnSpc>
                <a:spcPct val="120000"/>
              </a:lnSpc>
            </a:pPr>
            <a:r>
              <a:rPr lang="en-US" sz="1262" b="1" dirty="0">
                <a:solidFill>
                  <a:srgbClr val="5A4C42"/>
                </a:solidFill>
                <a:latin typeface="Oranienbaum" pitchFamily="34" charset="0"/>
                <a:ea typeface="Oranienbaum" pitchFamily="34" charset="-122"/>
                <a:cs typeface="Oranienbaum" pitchFamily="34" charset="-120"/>
              </a:rPr>
              <a:t>Nykaa's Inventory Model Economics</a:t>
            </a:r>
            <a:endParaRPr lang="en-US" sz="1600" dirty="0"/>
          </a:p>
        </p:txBody>
      </p:sp>
      <p:sp>
        <p:nvSpPr>
          <p:cNvPr id="47" name="Shape 45"/>
          <p:cNvSpPr/>
          <p:nvPr/>
        </p:nvSpPr>
        <p:spPr>
          <a:xfrm>
            <a:off x="6951289" y="4857041"/>
            <a:ext cx="4726202" cy="5340"/>
          </a:xfrm>
          <a:custGeom>
            <a:avLst/>
            <a:gdLst/>
            <a:ahLst/>
            <a:cxnLst/>
            <a:rect l="l" t="t" r="r" b="b"/>
            <a:pathLst>
              <a:path w="4726202" h="5340">
                <a:moveTo>
                  <a:pt x="0" y="0"/>
                </a:moveTo>
                <a:lnTo>
                  <a:pt x="4726202" y="0"/>
                </a:lnTo>
                <a:lnTo>
                  <a:pt x="4726202" y="5340"/>
                </a:lnTo>
                <a:lnTo>
                  <a:pt x="0" y="5340"/>
                </a:lnTo>
                <a:lnTo>
                  <a:pt x="0" y="0"/>
                </a:lnTo>
                <a:close/>
              </a:path>
            </a:pathLst>
          </a:custGeom>
          <a:solidFill>
            <a:srgbClr val="A79A8F">
              <a:alpha val="30196"/>
            </a:srgbClr>
          </a:solidFill>
          <a:ln/>
        </p:spPr>
      </p:sp>
      <p:sp>
        <p:nvSpPr>
          <p:cNvPr id="48" name="Text 46"/>
          <p:cNvSpPr/>
          <p:nvPr/>
        </p:nvSpPr>
        <p:spPr>
          <a:xfrm>
            <a:off x="6951289" y="4549971"/>
            <a:ext cx="720946" cy="192252"/>
          </a:xfrm>
          <a:prstGeom prst="rect">
            <a:avLst/>
          </a:prstGeom>
          <a:noFill/>
          <a:ln/>
        </p:spPr>
        <p:txBody>
          <a:bodyPr wrap="square" lIns="0" tIns="0" rIns="0" bIns="0" rtlCol="0" anchor="ctr"/>
          <a:lstStyle/>
          <a:p>
            <a:pPr>
              <a:lnSpc>
                <a:spcPct val="130000"/>
              </a:lnSpc>
            </a:pPr>
            <a:r>
              <a:rPr lang="en-US" sz="1009" dirty="0">
                <a:solidFill>
                  <a:srgbClr val="3D352E"/>
                </a:solidFill>
                <a:latin typeface="Quattrocento Sans" pitchFamily="34" charset="0"/>
                <a:ea typeface="Quattrocento Sans" pitchFamily="34" charset="-122"/>
                <a:cs typeface="Quattrocento Sans" pitchFamily="34" charset="-120"/>
              </a:rPr>
              <a:t>Retail Price</a:t>
            </a:r>
            <a:endParaRPr lang="en-US" sz="1600" dirty="0"/>
          </a:p>
        </p:txBody>
      </p:sp>
      <p:sp>
        <p:nvSpPr>
          <p:cNvPr id="49" name="Text 47"/>
          <p:cNvSpPr/>
          <p:nvPr/>
        </p:nvSpPr>
        <p:spPr>
          <a:xfrm>
            <a:off x="11321024" y="4533950"/>
            <a:ext cx="440578" cy="224294"/>
          </a:xfrm>
          <a:prstGeom prst="rect">
            <a:avLst/>
          </a:prstGeom>
          <a:noFill/>
          <a:ln/>
        </p:spPr>
        <p:txBody>
          <a:bodyPr wrap="square" lIns="0" tIns="0" rIns="0" bIns="0" rtlCol="0" anchor="ctr"/>
          <a:lstStyle/>
          <a:p>
            <a:pPr>
              <a:lnSpc>
                <a:spcPct val="120000"/>
              </a:lnSpc>
            </a:pPr>
            <a:r>
              <a:rPr lang="en-US" sz="1262" b="1" dirty="0">
                <a:solidFill>
                  <a:srgbClr val="5A4C42"/>
                </a:solidFill>
                <a:latin typeface="Quattrocento Sans" pitchFamily="34" charset="0"/>
                <a:ea typeface="Quattrocento Sans" pitchFamily="34" charset="-122"/>
                <a:cs typeface="Quattrocento Sans" pitchFamily="34" charset="-120"/>
              </a:rPr>
              <a:t>₹450</a:t>
            </a:r>
            <a:endParaRPr lang="en-US" sz="1600" dirty="0"/>
          </a:p>
        </p:txBody>
      </p:sp>
      <p:sp>
        <p:nvSpPr>
          <p:cNvPr id="50" name="Shape 48"/>
          <p:cNvSpPr/>
          <p:nvPr/>
        </p:nvSpPr>
        <p:spPr>
          <a:xfrm>
            <a:off x="6951289" y="5310972"/>
            <a:ext cx="4726202" cy="5340"/>
          </a:xfrm>
          <a:custGeom>
            <a:avLst/>
            <a:gdLst/>
            <a:ahLst/>
            <a:cxnLst/>
            <a:rect l="l" t="t" r="r" b="b"/>
            <a:pathLst>
              <a:path w="4726202" h="5340">
                <a:moveTo>
                  <a:pt x="0" y="0"/>
                </a:moveTo>
                <a:lnTo>
                  <a:pt x="4726202" y="0"/>
                </a:lnTo>
                <a:lnTo>
                  <a:pt x="4726202" y="5340"/>
                </a:lnTo>
                <a:lnTo>
                  <a:pt x="0" y="5340"/>
                </a:lnTo>
                <a:lnTo>
                  <a:pt x="0" y="0"/>
                </a:lnTo>
                <a:close/>
              </a:path>
            </a:pathLst>
          </a:custGeom>
          <a:solidFill>
            <a:srgbClr val="A79A8F">
              <a:alpha val="30196"/>
            </a:srgbClr>
          </a:solidFill>
          <a:ln/>
        </p:spPr>
      </p:sp>
      <p:sp>
        <p:nvSpPr>
          <p:cNvPr id="51" name="Text 49"/>
          <p:cNvSpPr/>
          <p:nvPr/>
        </p:nvSpPr>
        <p:spPr>
          <a:xfrm>
            <a:off x="6951289" y="5003903"/>
            <a:ext cx="961261" cy="192252"/>
          </a:xfrm>
          <a:prstGeom prst="rect">
            <a:avLst/>
          </a:prstGeom>
          <a:noFill/>
          <a:ln/>
        </p:spPr>
        <p:txBody>
          <a:bodyPr wrap="square" lIns="0" tIns="0" rIns="0" bIns="0" rtlCol="0" anchor="ctr"/>
          <a:lstStyle/>
          <a:p>
            <a:pPr>
              <a:lnSpc>
                <a:spcPct val="130000"/>
              </a:lnSpc>
            </a:pPr>
            <a:r>
              <a:rPr lang="en-US" sz="1009" dirty="0">
                <a:solidFill>
                  <a:srgbClr val="3D352E"/>
                </a:solidFill>
                <a:latin typeface="Quattrocento Sans" pitchFamily="34" charset="0"/>
                <a:ea typeface="Quattrocento Sans" pitchFamily="34" charset="-122"/>
                <a:cs typeface="Quattrocento Sans" pitchFamily="34" charset="-120"/>
              </a:rPr>
              <a:t>Wholesale Cost</a:t>
            </a:r>
            <a:endParaRPr lang="en-US" sz="1600" dirty="0"/>
          </a:p>
        </p:txBody>
      </p:sp>
      <p:sp>
        <p:nvSpPr>
          <p:cNvPr id="52" name="Text 50"/>
          <p:cNvSpPr/>
          <p:nvPr/>
        </p:nvSpPr>
        <p:spPr>
          <a:xfrm>
            <a:off x="11321024" y="4987882"/>
            <a:ext cx="440578" cy="224294"/>
          </a:xfrm>
          <a:prstGeom prst="rect">
            <a:avLst/>
          </a:prstGeom>
          <a:noFill/>
          <a:ln/>
        </p:spPr>
        <p:txBody>
          <a:bodyPr wrap="square" lIns="0" tIns="0" rIns="0" bIns="0" rtlCol="0" anchor="ctr"/>
          <a:lstStyle/>
          <a:p>
            <a:pPr>
              <a:lnSpc>
                <a:spcPct val="120000"/>
              </a:lnSpc>
            </a:pPr>
            <a:r>
              <a:rPr lang="en-US" sz="1262" b="1" dirty="0">
                <a:solidFill>
                  <a:srgbClr val="5A4C42"/>
                </a:solidFill>
                <a:latin typeface="Quattrocento Sans" pitchFamily="34" charset="0"/>
                <a:ea typeface="Quattrocento Sans" pitchFamily="34" charset="-122"/>
                <a:cs typeface="Quattrocento Sans" pitchFamily="34" charset="-120"/>
              </a:rPr>
              <a:t>₹200</a:t>
            </a:r>
            <a:endParaRPr lang="en-US" sz="1600" dirty="0"/>
          </a:p>
        </p:txBody>
      </p:sp>
      <p:sp>
        <p:nvSpPr>
          <p:cNvPr id="53" name="Shape 51"/>
          <p:cNvSpPr/>
          <p:nvPr/>
        </p:nvSpPr>
        <p:spPr>
          <a:xfrm>
            <a:off x="6951289" y="5764904"/>
            <a:ext cx="4726202" cy="5340"/>
          </a:xfrm>
          <a:custGeom>
            <a:avLst/>
            <a:gdLst/>
            <a:ahLst/>
            <a:cxnLst/>
            <a:rect l="l" t="t" r="r" b="b"/>
            <a:pathLst>
              <a:path w="4726202" h="5340">
                <a:moveTo>
                  <a:pt x="0" y="0"/>
                </a:moveTo>
                <a:lnTo>
                  <a:pt x="4726202" y="0"/>
                </a:lnTo>
                <a:lnTo>
                  <a:pt x="4726202" y="5340"/>
                </a:lnTo>
                <a:lnTo>
                  <a:pt x="0" y="5340"/>
                </a:lnTo>
                <a:lnTo>
                  <a:pt x="0" y="0"/>
                </a:lnTo>
                <a:close/>
              </a:path>
            </a:pathLst>
          </a:custGeom>
          <a:solidFill>
            <a:srgbClr val="A79A8F">
              <a:alpha val="30196"/>
            </a:srgbClr>
          </a:solidFill>
          <a:ln/>
        </p:spPr>
      </p:sp>
      <p:sp>
        <p:nvSpPr>
          <p:cNvPr id="54" name="Text 52"/>
          <p:cNvSpPr/>
          <p:nvPr/>
        </p:nvSpPr>
        <p:spPr>
          <a:xfrm>
            <a:off x="6951289" y="5457834"/>
            <a:ext cx="833093" cy="192252"/>
          </a:xfrm>
          <a:prstGeom prst="rect">
            <a:avLst/>
          </a:prstGeom>
          <a:noFill/>
          <a:ln/>
        </p:spPr>
        <p:txBody>
          <a:bodyPr wrap="square" lIns="0" tIns="0" rIns="0" bIns="0" rtlCol="0" anchor="ctr"/>
          <a:lstStyle/>
          <a:p>
            <a:pPr>
              <a:lnSpc>
                <a:spcPct val="130000"/>
              </a:lnSpc>
            </a:pPr>
            <a:r>
              <a:rPr lang="en-US" sz="1009" dirty="0">
                <a:solidFill>
                  <a:srgbClr val="3D352E"/>
                </a:solidFill>
                <a:latin typeface="Quattrocento Sans" pitchFamily="34" charset="0"/>
                <a:ea typeface="Quattrocento Sans" pitchFamily="34" charset="-122"/>
                <a:cs typeface="Quattrocento Sans" pitchFamily="34" charset="-120"/>
              </a:rPr>
              <a:t>Gross Margin</a:t>
            </a:r>
            <a:endParaRPr lang="en-US" sz="1600" dirty="0"/>
          </a:p>
        </p:txBody>
      </p:sp>
      <p:sp>
        <p:nvSpPr>
          <p:cNvPr id="55" name="Text 53"/>
          <p:cNvSpPr/>
          <p:nvPr/>
        </p:nvSpPr>
        <p:spPr>
          <a:xfrm>
            <a:off x="11321024" y="5441813"/>
            <a:ext cx="440578" cy="224294"/>
          </a:xfrm>
          <a:prstGeom prst="rect">
            <a:avLst/>
          </a:prstGeom>
          <a:noFill/>
          <a:ln/>
        </p:spPr>
        <p:txBody>
          <a:bodyPr wrap="square" lIns="0" tIns="0" rIns="0" bIns="0" rtlCol="0" anchor="ctr"/>
          <a:lstStyle/>
          <a:p>
            <a:pPr>
              <a:lnSpc>
                <a:spcPct val="120000"/>
              </a:lnSpc>
            </a:pPr>
            <a:r>
              <a:rPr lang="en-US" sz="1262" b="1" dirty="0">
                <a:solidFill>
                  <a:srgbClr val="C87D59"/>
                </a:solidFill>
                <a:latin typeface="Quattrocento Sans" pitchFamily="34" charset="0"/>
                <a:ea typeface="Quattrocento Sans" pitchFamily="34" charset="-122"/>
                <a:cs typeface="Quattrocento Sans" pitchFamily="34" charset="-120"/>
              </a:rPr>
              <a:t>₹250</a:t>
            </a:r>
            <a:endParaRPr lang="en-US" sz="1600" dirty="0"/>
          </a:p>
        </p:txBody>
      </p:sp>
      <p:sp>
        <p:nvSpPr>
          <p:cNvPr id="56" name="Shape 54"/>
          <p:cNvSpPr/>
          <p:nvPr/>
        </p:nvSpPr>
        <p:spPr>
          <a:xfrm>
            <a:off x="6951289" y="5895737"/>
            <a:ext cx="4726202" cy="769009"/>
          </a:xfrm>
          <a:custGeom>
            <a:avLst/>
            <a:gdLst/>
            <a:ahLst/>
            <a:cxnLst/>
            <a:rect l="l" t="t" r="r" b="b"/>
            <a:pathLst>
              <a:path w="4726202" h="769009">
                <a:moveTo>
                  <a:pt x="64082" y="0"/>
                </a:moveTo>
                <a:lnTo>
                  <a:pt x="4662121" y="0"/>
                </a:lnTo>
                <a:cubicBezTo>
                  <a:pt x="4697512" y="0"/>
                  <a:pt x="4726202" y="28690"/>
                  <a:pt x="4726202" y="64082"/>
                </a:cubicBezTo>
                <a:lnTo>
                  <a:pt x="4726202" y="704928"/>
                </a:lnTo>
                <a:cubicBezTo>
                  <a:pt x="4726202" y="740319"/>
                  <a:pt x="4697512" y="769009"/>
                  <a:pt x="4662121" y="769009"/>
                </a:cubicBezTo>
                <a:lnTo>
                  <a:pt x="64082" y="769009"/>
                </a:lnTo>
                <a:cubicBezTo>
                  <a:pt x="28690" y="769009"/>
                  <a:pt x="0" y="740319"/>
                  <a:pt x="0" y="704928"/>
                </a:cubicBezTo>
                <a:lnTo>
                  <a:pt x="0" y="64082"/>
                </a:lnTo>
                <a:cubicBezTo>
                  <a:pt x="0" y="28690"/>
                  <a:pt x="28690" y="0"/>
                  <a:pt x="64082" y="0"/>
                </a:cubicBezTo>
                <a:close/>
              </a:path>
            </a:pathLst>
          </a:custGeom>
          <a:solidFill>
            <a:srgbClr val="5A4C42"/>
          </a:solidFill>
          <a:ln/>
        </p:spPr>
      </p:sp>
      <p:sp>
        <p:nvSpPr>
          <p:cNvPr id="57" name="Text 55"/>
          <p:cNvSpPr/>
          <p:nvPr/>
        </p:nvSpPr>
        <p:spPr>
          <a:xfrm>
            <a:off x="7079458" y="6055947"/>
            <a:ext cx="1129482" cy="224294"/>
          </a:xfrm>
          <a:prstGeom prst="rect">
            <a:avLst/>
          </a:prstGeom>
          <a:noFill/>
          <a:ln/>
        </p:spPr>
        <p:txBody>
          <a:bodyPr wrap="square" lIns="0" tIns="0" rIns="0" bIns="0" rtlCol="0" anchor="ctr"/>
          <a:lstStyle/>
          <a:p>
            <a:pPr>
              <a:lnSpc>
                <a:spcPct val="130000"/>
              </a:lnSpc>
            </a:pPr>
            <a:r>
              <a:rPr lang="en-US" sz="1135" b="1" dirty="0">
                <a:solidFill>
                  <a:srgbClr val="FFFFFF"/>
                </a:solidFill>
                <a:latin typeface="Quattrocento Sans" pitchFamily="34" charset="0"/>
                <a:ea typeface="Quattrocento Sans" pitchFamily="34" charset="-122"/>
                <a:cs typeface="Quattrocento Sans" pitchFamily="34" charset="-120"/>
              </a:rPr>
              <a:t>Margin Multiple</a:t>
            </a:r>
            <a:endParaRPr lang="en-US" sz="1600" dirty="0"/>
          </a:p>
        </p:txBody>
      </p:sp>
      <p:sp>
        <p:nvSpPr>
          <p:cNvPr id="58" name="Text 56"/>
          <p:cNvSpPr/>
          <p:nvPr/>
        </p:nvSpPr>
        <p:spPr>
          <a:xfrm>
            <a:off x="10988588" y="6023905"/>
            <a:ext cx="680894" cy="288378"/>
          </a:xfrm>
          <a:prstGeom prst="rect">
            <a:avLst/>
          </a:prstGeom>
          <a:noFill/>
          <a:ln/>
        </p:spPr>
        <p:txBody>
          <a:bodyPr wrap="square" lIns="0" tIns="0" rIns="0" bIns="0" rtlCol="0" anchor="ctr"/>
          <a:lstStyle/>
          <a:p>
            <a:pPr>
              <a:lnSpc>
                <a:spcPct val="100000"/>
              </a:lnSpc>
            </a:pPr>
            <a:r>
              <a:rPr lang="en-US" sz="1892" b="1" dirty="0">
                <a:solidFill>
                  <a:srgbClr val="C87D59"/>
                </a:solidFill>
                <a:latin typeface="Oranienbaum" pitchFamily="34" charset="0"/>
                <a:ea typeface="Oranienbaum" pitchFamily="34" charset="-122"/>
                <a:cs typeface="Oranienbaum" pitchFamily="34" charset="-120"/>
              </a:rPr>
              <a:t>4-11x</a:t>
            </a:r>
            <a:endParaRPr lang="en-US" sz="1600" dirty="0"/>
          </a:p>
        </p:txBody>
      </p:sp>
      <p:sp>
        <p:nvSpPr>
          <p:cNvPr id="59" name="Text 57"/>
          <p:cNvSpPr/>
          <p:nvPr/>
        </p:nvSpPr>
        <p:spPr>
          <a:xfrm>
            <a:off x="7079458" y="6376368"/>
            <a:ext cx="4525940" cy="160210"/>
          </a:xfrm>
          <a:prstGeom prst="rect">
            <a:avLst/>
          </a:prstGeom>
          <a:noFill/>
          <a:ln/>
        </p:spPr>
        <p:txBody>
          <a:bodyPr wrap="square" lIns="0" tIns="0" rIns="0" bIns="0" rtlCol="0" anchor="ctr"/>
          <a:lstStyle/>
          <a:p>
            <a:pPr>
              <a:lnSpc>
                <a:spcPct val="120000"/>
              </a:lnSpc>
            </a:pPr>
            <a:r>
              <a:rPr lang="en-US" sz="883" dirty="0">
                <a:solidFill>
                  <a:srgbClr val="FFFFFF">
                    <a:alpha val="80000"/>
                  </a:srgbClr>
                </a:solidFill>
                <a:latin typeface="Quattrocento Sans" pitchFamily="34" charset="0"/>
                <a:ea typeface="Quattrocento Sans" pitchFamily="34" charset="-122"/>
                <a:cs typeface="Quattrocento Sans" pitchFamily="34" charset="-120"/>
              </a:rPr>
              <a:t>Compared to marketplace commission</a:t>
            </a:r>
            <a:endParaRPr lang="en-US" sz="1600" dirty="0"/>
          </a:p>
        </p:txBody>
      </p:sp>
    </p:spTree>
  </p:cSld>
  <p:clrMapOvr>
    <a:masterClrMapping/>
  </p:clrMapOvr>
  <p:transition>
    <p:fade/>
    <p:spd val="med"/>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53391" y="353391"/>
            <a:ext cx="11538226" cy="141357"/>
          </a:xfrm>
          <a:prstGeom prst="rect">
            <a:avLst/>
          </a:prstGeom>
          <a:noFill/>
          <a:ln/>
        </p:spPr>
        <p:txBody>
          <a:bodyPr wrap="square" lIns="0" tIns="0" rIns="0" bIns="0" rtlCol="0" anchor="ctr"/>
          <a:lstStyle/>
          <a:p>
            <a:pPr>
              <a:lnSpc>
                <a:spcPct val="110000"/>
              </a:lnSpc>
            </a:pPr>
            <a:r>
              <a:rPr lang="en-US" sz="835" b="1" spc="209" kern="0" dirty="0">
                <a:solidFill>
                  <a:srgbClr val="C87D59"/>
                </a:solidFill>
                <a:latin typeface="Quattrocento Sans" pitchFamily="34" charset="0"/>
                <a:ea typeface="Quattrocento Sans" pitchFamily="34" charset="-122"/>
                <a:cs typeface="Quattrocento Sans" pitchFamily="34" charset="-120"/>
              </a:rPr>
              <a:t>Business Model Analysis</a:t>
            </a:r>
            <a:endParaRPr lang="en-US" sz="1600" dirty="0"/>
          </a:p>
        </p:txBody>
      </p:sp>
      <p:sp>
        <p:nvSpPr>
          <p:cNvPr id="3" name="Text 1"/>
          <p:cNvSpPr/>
          <p:nvPr/>
        </p:nvSpPr>
        <p:spPr>
          <a:xfrm>
            <a:off x="353391" y="565426"/>
            <a:ext cx="11644243" cy="353391"/>
          </a:xfrm>
          <a:prstGeom prst="rect">
            <a:avLst/>
          </a:prstGeom>
          <a:noFill/>
          <a:ln/>
        </p:spPr>
        <p:txBody>
          <a:bodyPr wrap="square" lIns="0" tIns="0" rIns="0" bIns="0" rtlCol="0" anchor="ctr"/>
          <a:lstStyle/>
          <a:p>
            <a:pPr>
              <a:lnSpc>
                <a:spcPct val="90000"/>
              </a:lnSpc>
            </a:pPr>
            <a:r>
              <a:rPr lang="en-US" sz="2504" b="1" dirty="0">
                <a:solidFill>
                  <a:srgbClr val="5A4C42"/>
                </a:solidFill>
                <a:latin typeface="Oranienbaum" pitchFamily="34" charset="0"/>
                <a:ea typeface="Oranienbaum" pitchFamily="34" charset="-122"/>
                <a:cs typeface="Oranienbaum" pitchFamily="34" charset="-120"/>
              </a:rPr>
              <a:t>Regulatory Arbitrage: Navigating Indian FDI Laws</a:t>
            </a:r>
            <a:endParaRPr lang="en-US" sz="1600" dirty="0"/>
          </a:p>
        </p:txBody>
      </p:sp>
      <p:sp>
        <p:nvSpPr>
          <p:cNvPr id="4" name="Shape 2"/>
          <p:cNvSpPr/>
          <p:nvPr/>
        </p:nvSpPr>
        <p:spPr>
          <a:xfrm>
            <a:off x="353391" y="1113183"/>
            <a:ext cx="7562574" cy="1554922"/>
          </a:xfrm>
          <a:custGeom>
            <a:avLst/>
            <a:gdLst/>
            <a:ahLst/>
            <a:cxnLst/>
            <a:rect l="l" t="t" r="r" b="b"/>
            <a:pathLst>
              <a:path w="7562574" h="1554922">
                <a:moveTo>
                  <a:pt x="35339" y="0"/>
                </a:moveTo>
                <a:lnTo>
                  <a:pt x="7527235" y="0"/>
                </a:lnTo>
                <a:cubicBezTo>
                  <a:pt x="7546752" y="0"/>
                  <a:pt x="7562574" y="15822"/>
                  <a:pt x="7562574" y="35339"/>
                </a:cubicBezTo>
                <a:lnTo>
                  <a:pt x="7562574" y="1484251"/>
                </a:lnTo>
                <a:cubicBezTo>
                  <a:pt x="7562574" y="1523281"/>
                  <a:pt x="7530933" y="1554922"/>
                  <a:pt x="7491903" y="1554922"/>
                </a:cubicBezTo>
                <a:lnTo>
                  <a:pt x="70671" y="1554922"/>
                </a:lnTo>
                <a:cubicBezTo>
                  <a:pt x="31667" y="1554922"/>
                  <a:pt x="0" y="1523255"/>
                  <a:pt x="0" y="1484251"/>
                </a:cubicBezTo>
                <a:lnTo>
                  <a:pt x="0" y="35339"/>
                </a:lnTo>
                <a:cubicBezTo>
                  <a:pt x="0" y="15835"/>
                  <a:pt x="15835" y="0"/>
                  <a:pt x="35339" y="0"/>
                </a:cubicBezTo>
                <a:close/>
              </a:path>
            </a:pathLst>
          </a:custGeom>
          <a:solidFill>
            <a:srgbClr val="FFFFFF"/>
          </a:solidFill>
          <a:ln/>
          <a:effectLst>
            <a:outerShdw sx="100000" sy="100000" kx="0" ky="0" algn="bl" rotWithShape="0" blurRad="26504" dist="8835" dir="5400000">
              <a:srgbClr val="000000">
                <a:alpha val="10196"/>
              </a:srgbClr>
            </a:outerShdw>
          </a:effectLst>
        </p:spPr>
      </p:sp>
      <p:sp>
        <p:nvSpPr>
          <p:cNvPr id="5" name="Shape 3"/>
          <p:cNvSpPr/>
          <p:nvPr/>
        </p:nvSpPr>
        <p:spPr>
          <a:xfrm>
            <a:off x="353391" y="1113183"/>
            <a:ext cx="7562574" cy="35339"/>
          </a:xfrm>
          <a:custGeom>
            <a:avLst/>
            <a:gdLst/>
            <a:ahLst/>
            <a:cxnLst/>
            <a:rect l="l" t="t" r="r" b="b"/>
            <a:pathLst>
              <a:path w="7562574" h="35339">
                <a:moveTo>
                  <a:pt x="35339" y="0"/>
                </a:moveTo>
                <a:lnTo>
                  <a:pt x="7527235" y="0"/>
                </a:lnTo>
                <a:cubicBezTo>
                  <a:pt x="7546752" y="0"/>
                  <a:pt x="7562574" y="15822"/>
                  <a:pt x="7562574" y="35339"/>
                </a:cubicBezTo>
                <a:lnTo>
                  <a:pt x="7562574" y="35339"/>
                </a:lnTo>
                <a:lnTo>
                  <a:pt x="0" y="35339"/>
                </a:lnTo>
                <a:lnTo>
                  <a:pt x="0" y="35339"/>
                </a:lnTo>
                <a:cubicBezTo>
                  <a:pt x="0" y="15835"/>
                  <a:pt x="15835" y="0"/>
                  <a:pt x="35339" y="0"/>
                </a:cubicBezTo>
                <a:close/>
              </a:path>
            </a:pathLst>
          </a:custGeom>
          <a:solidFill>
            <a:srgbClr val="C87D59"/>
          </a:solidFill>
          <a:ln/>
        </p:spPr>
      </p:sp>
      <p:sp>
        <p:nvSpPr>
          <p:cNvPr id="6" name="Shape 4"/>
          <p:cNvSpPr/>
          <p:nvPr/>
        </p:nvSpPr>
        <p:spPr>
          <a:xfrm>
            <a:off x="565426" y="1342887"/>
            <a:ext cx="424070" cy="424070"/>
          </a:xfrm>
          <a:custGeom>
            <a:avLst/>
            <a:gdLst/>
            <a:ahLst/>
            <a:cxnLst/>
            <a:rect l="l" t="t" r="r" b="b"/>
            <a:pathLst>
              <a:path w="424070" h="424070">
                <a:moveTo>
                  <a:pt x="212035" y="0"/>
                </a:moveTo>
                <a:lnTo>
                  <a:pt x="212035" y="0"/>
                </a:lnTo>
                <a:cubicBezTo>
                  <a:pt x="329060" y="0"/>
                  <a:pt x="424070" y="95010"/>
                  <a:pt x="424070" y="212035"/>
                </a:cubicBezTo>
                <a:lnTo>
                  <a:pt x="424070" y="212035"/>
                </a:lnTo>
                <a:cubicBezTo>
                  <a:pt x="424070" y="329060"/>
                  <a:pt x="329060" y="424070"/>
                  <a:pt x="212035" y="424070"/>
                </a:cubicBezTo>
                <a:lnTo>
                  <a:pt x="212035" y="424070"/>
                </a:lnTo>
                <a:cubicBezTo>
                  <a:pt x="95010" y="424070"/>
                  <a:pt x="0" y="329060"/>
                  <a:pt x="0" y="212035"/>
                </a:cubicBezTo>
                <a:lnTo>
                  <a:pt x="0" y="212035"/>
                </a:lnTo>
                <a:cubicBezTo>
                  <a:pt x="0" y="95010"/>
                  <a:pt x="95010" y="0"/>
                  <a:pt x="212035" y="0"/>
                </a:cubicBezTo>
                <a:close/>
              </a:path>
            </a:pathLst>
          </a:custGeom>
          <a:solidFill>
            <a:srgbClr val="C87D59">
              <a:alpha val="20000"/>
            </a:srgbClr>
          </a:solidFill>
          <a:ln/>
        </p:spPr>
      </p:sp>
      <p:sp>
        <p:nvSpPr>
          <p:cNvPr id="7" name="Shape 5"/>
          <p:cNvSpPr/>
          <p:nvPr/>
        </p:nvSpPr>
        <p:spPr>
          <a:xfrm>
            <a:off x="678070" y="1466574"/>
            <a:ext cx="198783" cy="176696"/>
          </a:xfrm>
          <a:custGeom>
            <a:avLst/>
            <a:gdLst/>
            <a:ahLst/>
            <a:cxnLst/>
            <a:rect l="l" t="t" r="r" b="b"/>
            <a:pathLst>
              <a:path w="198783" h="176696">
                <a:moveTo>
                  <a:pt x="58530" y="52940"/>
                </a:moveTo>
                <a:lnTo>
                  <a:pt x="52077" y="46486"/>
                </a:lnTo>
                <a:cubicBezTo>
                  <a:pt x="47763" y="42172"/>
                  <a:pt x="47763" y="35167"/>
                  <a:pt x="52077" y="30853"/>
                </a:cubicBezTo>
                <a:lnTo>
                  <a:pt x="91661" y="-8766"/>
                </a:lnTo>
                <a:cubicBezTo>
                  <a:pt x="95975" y="-13080"/>
                  <a:pt x="102980" y="-13080"/>
                  <a:pt x="107294" y="-8766"/>
                </a:cubicBezTo>
                <a:lnTo>
                  <a:pt x="113748" y="-2278"/>
                </a:lnTo>
                <a:cubicBezTo>
                  <a:pt x="118062" y="2036"/>
                  <a:pt x="118062" y="9042"/>
                  <a:pt x="113748" y="13356"/>
                </a:cubicBezTo>
                <a:lnTo>
                  <a:pt x="74164" y="52940"/>
                </a:lnTo>
                <a:cubicBezTo>
                  <a:pt x="69850" y="57254"/>
                  <a:pt x="62844" y="57254"/>
                  <a:pt x="58530" y="52940"/>
                </a:cubicBezTo>
                <a:close/>
                <a:moveTo>
                  <a:pt x="95250" y="73060"/>
                </a:moveTo>
                <a:lnTo>
                  <a:pt x="84414" y="62223"/>
                </a:lnTo>
                <a:lnTo>
                  <a:pt x="123066" y="23571"/>
                </a:lnTo>
                <a:lnTo>
                  <a:pt x="164272" y="64777"/>
                </a:lnTo>
                <a:lnTo>
                  <a:pt x="125620" y="103429"/>
                </a:lnTo>
                <a:lnTo>
                  <a:pt x="114783" y="92593"/>
                </a:lnTo>
                <a:lnTo>
                  <a:pt x="34718" y="172658"/>
                </a:lnTo>
                <a:cubicBezTo>
                  <a:pt x="29334" y="178042"/>
                  <a:pt x="20603" y="178042"/>
                  <a:pt x="15185" y="172658"/>
                </a:cubicBezTo>
                <a:cubicBezTo>
                  <a:pt x="9767" y="167274"/>
                  <a:pt x="9801" y="158543"/>
                  <a:pt x="15185" y="153125"/>
                </a:cubicBezTo>
                <a:lnTo>
                  <a:pt x="95250" y="73060"/>
                </a:lnTo>
                <a:close/>
                <a:moveTo>
                  <a:pt x="134903" y="129278"/>
                </a:moveTo>
                <a:cubicBezTo>
                  <a:pt x="130589" y="124964"/>
                  <a:pt x="130589" y="117958"/>
                  <a:pt x="134903" y="113644"/>
                </a:cubicBezTo>
                <a:lnTo>
                  <a:pt x="174487" y="74060"/>
                </a:lnTo>
                <a:cubicBezTo>
                  <a:pt x="178801" y="69746"/>
                  <a:pt x="185807" y="69746"/>
                  <a:pt x="190120" y="74060"/>
                </a:cubicBezTo>
                <a:lnTo>
                  <a:pt x="196574" y="80514"/>
                </a:lnTo>
                <a:cubicBezTo>
                  <a:pt x="200888" y="84828"/>
                  <a:pt x="200888" y="91833"/>
                  <a:pt x="196574" y="96147"/>
                </a:cubicBezTo>
                <a:lnTo>
                  <a:pt x="156990" y="135766"/>
                </a:lnTo>
                <a:cubicBezTo>
                  <a:pt x="152676" y="140080"/>
                  <a:pt x="145670" y="140080"/>
                  <a:pt x="141357" y="135766"/>
                </a:cubicBezTo>
                <a:lnTo>
                  <a:pt x="134903" y="129312"/>
                </a:lnTo>
                <a:close/>
              </a:path>
            </a:pathLst>
          </a:custGeom>
          <a:solidFill>
            <a:srgbClr val="C87D59"/>
          </a:solidFill>
          <a:ln/>
        </p:spPr>
      </p:sp>
      <p:sp>
        <p:nvSpPr>
          <p:cNvPr id="8" name="Text 6"/>
          <p:cNvSpPr/>
          <p:nvPr/>
        </p:nvSpPr>
        <p:spPr>
          <a:xfrm>
            <a:off x="1130852" y="1342887"/>
            <a:ext cx="6661426" cy="247374"/>
          </a:xfrm>
          <a:prstGeom prst="rect">
            <a:avLst/>
          </a:prstGeom>
          <a:noFill/>
          <a:ln/>
        </p:spPr>
        <p:txBody>
          <a:bodyPr wrap="square" lIns="0" tIns="0" rIns="0" bIns="0" rtlCol="0" anchor="ctr"/>
          <a:lstStyle/>
          <a:p>
            <a:pPr>
              <a:lnSpc>
                <a:spcPct val="120000"/>
              </a:lnSpc>
            </a:pPr>
            <a:r>
              <a:rPr lang="en-US" sz="1391" b="1" dirty="0">
                <a:solidFill>
                  <a:srgbClr val="5A4C42"/>
                </a:solidFill>
                <a:latin typeface="Oranienbaum" pitchFamily="34" charset="0"/>
                <a:ea typeface="Oranienbaum" pitchFamily="34" charset="-122"/>
                <a:cs typeface="Oranienbaum" pitchFamily="34" charset="-120"/>
              </a:rPr>
              <a:t>Indian FDI Regulations</a:t>
            </a:r>
            <a:endParaRPr lang="en-US" sz="1600" dirty="0"/>
          </a:p>
        </p:txBody>
      </p:sp>
      <p:sp>
        <p:nvSpPr>
          <p:cNvPr id="9" name="Text 7"/>
          <p:cNvSpPr/>
          <p:nvPr/>
        </p:nvSpPr>
        <p:spPr>
          <a:xfrm>
            <a:off x="1130852" y="1660939"/>
            <a:ext cx="6643757" cy="689113"/>
          </a:xfrm>
          <a:prstGeom prst="rect">
            <a:avLst/>
          </a:prstGeom>
          <a:noFill/>
          <a:ln/>
        </p:spPr>
        <p:txBody>
          <a:bodyPr wrap="square" lIns="0" tIns="0" rIns="0" bIns="0" rtlCol="0" anchor="ctr"/>
          <a:lstStyle/>
          <a:p>
            <a:pPr>
              <a:lnSpc>
                <a:spcPct val="140000"/>
              </a:lnSpc>
            </a:pPr>
            <a:r>
              <a:rPr lang="en-US" sz="1113" dirty="0">
                <a:solidFill>
                  <a:srgbClr val="3D352E"/>
                </a:solidFill>
                <a:latin typeface="Quattrocento Sans" pitchFamily="34" charset="0"/>
                <a:ea typeface="Quattrocento Sans" pitchFamily="34" charset="-122"/>
                <a:cs typeface="Quattrocento Sans" pitchFamily="34" charset="-120"/>
              </a:rPr>
              <a:t>The Indian state imposed highly stringent, protectionist regulations regarding Foreign Direct Investment in retail commerce. These policies historically protected domestic mom-and-pop stores from multinational retail conglomerates.</a:t>
            </a:r>
            <a:endParaRPr lang="en-US" sz="1600" dirty="0"/>
          </a:p>
        </p:txBody>
      </p:sp>
      <p:sp>
        <p:nvSpPr>
          <p:cNvPr id="10" name="Shape 8"/>
          <p:cNvSpPr/>
          <p:nvPr/>
        </p:nvSpPr>
        <p:spPr>
          <a:xfrm>
            <a:off x="353391" y="2862470"/>
            <a:ext cx="7562574" cy="1554922"/>
          </a:xfrm>
          <a:custGeom>
            <a:avLst/>
            <a:gdLst/>
            <a:ahLst/>
            <a:cxnLst/>
            <a:rect l="l" t="t" r="r" b="b"/>
            <a:pathLst>
              <a:path w="7562574" h="1554922">
                <a:moveTo>
                  <a:pt x="35339" y="0"/>
                </a:moveTo>
                <a:lnTo>
                  <a:pt x="7527235" y="0"/>
                </a:lnTo>
                <a:cubicBezTo>
                  <a:pt x="7546752" y="0"/>
                  <a:pt x="7562574" y="15822"/>
                  <a:pt x="7562574" y="35339"/>
                </a:cubicBezTo>
                <a:lnTo>
                  <a:pt x="7562574" y="1484251"/>
                </a:lnTo>
                <a:cubicBezTo>
                  <a:pt x="7562574" y="1523281"/>
                  <a:pt x="7530933" y="1554922"/>
                  <a:pt x="7491903" y="1554922"/>
                </a:cubicBezTo>
                <a:lnTo>
                  <a:pt x="70671" y="1554922"/>
                </a:lnTo>
                <a:cubicBezTo>
                  <a:pt x="31667" y="1554922"/>
                  <a:pt x="0" y="1523255"/>
                  <a:pt x="0" y="1484251"/>
                </a:cubicBezTo>
                <a:lnTo>
                  <a:pt x="0" y="35339"/>
                </a:lnTo>
                <a:cubicBezTo>
                  <a:pt x="0" y="15835"/>
                  <a:pt x="15835" y="0"/>
                  <a:pt x="35339" y="0"/>
                </a:cubicBezTo>
                <a:close/>
              </a:path>
            </a:pathLst>
          </a:custGeom>
          <a:solidFill>
            <a:srgbClr val="FFFFFF"/>
          </a:solidFill>
          <a:ln/>
          <a:effectLst>
            <a:outerShdw sx="100000" sy="100000" kx="0" ky="0" algn="bl" rotWithShape="0" blurRad="26504" dist="8835" dir="5400000">
              <a:srgbClr val="000000">
                <a:alpha val="10196"/>
              </a:srgbClr>
            </a:outerShdw>
          </a:effectLst>
        </p:spPr>
      </p:sp>
      <p:sp>
        <p:nvSpPr>
          <p:cNvPr id="11" name="Shape 9"/>
          <p:cNvSpPr/>
          <p:nvPr/>
        </p:nvSpPr>
        <p:spPr>
          <a:xfrm>
            <a:off x="353391" y="2862470"/>
            <a:ext cx="7562574" cy="35339"/>
          </a:xfrm>
          <a:custGeom>
            <a:avLst/>
            <a:gdLst/>
            <a:ahLst/>
            <a:cxnLst/>
            <a:rect l="l" t="t" r="r" b="b"/>
            <a:pathLst>
              <a:path w="7562574" h="35339">
                <a:moveTo>
                  <a:pt x="35339" y="0"/>
                </a:moveTo>
                <a:lnTo>
                  <a:pt x="7527235" y="0"/>
                </a:lnTo>
                <a:cubicBezTo>
                  <a:pt x="7546752" y="0"/>
                  <a:pt x="7562574" y="15822"/>
                  <a:pt x="7562574" y="35339"/>
                </a:cubicBezTo>
                <a:lnTo>
                  <a:pt x="7562574" y="35339"/>
                </a:lnTo>
                <a:lnTo>
                  <a:pt x="0" y="35339"/>
                </a:lnTo>
                <a:lnTo>
                  <a:pt x="0" y="35339"/>
                </a:lnTo>
                <a:cubicBezTo>
                  <a:pt x="0" y="15835"/>
                  <a:pt x="15835" y="0"/>
                  <a:pt x="35339" y="0"/>
                </a:cubicBezTo>
                <a:close/>
              </a:path>
            </a:pathLst>
          </a:custGeom>
          <a:solidFill>
            <a:srgbClr val="5A4C42"/>
          </a:solidFill>
          <a:ln/>
        </p:spPr>
      </p:sp>
      <p:sp>
        <p:nvSpPr>
          <p:cNvPr id="12" name="Shape 10"/>
          <p:cNvSpPr/>
          <p:nvPr/>
        </p:nvSpPr>
        <p:spPr>
          <a:xfrm>
            <a:off x="565426" y="3092174"/>
            <a:ext cx="424070" cy="424070"/>
          </a:xfrm>
          <a:custGeom>
            <a:avLst/>
            <a:gdLst/>
            <a:ahLst/>
            <a:cxnLst/>
            <a:rect l="l" t="t" r="r" b="b"/>
            <a:pathLst>
              <a:path w="424070" h="424070">
                <a:moveTo>
                  <a:pt x="212035" y="0"/>
                </a:moveTo>
                <a:lnTo>
                  <a:pt x="212035" y="0"/>
                </a:lnTo>
                <a:cubicBezTo>
                  <a:pt x="329060" y="0"/>
                  <a:pt x="424070" y="95010"/>
                  <a:pt x="424070" y="212035"/>
                </a:cubicBezTo>
                <a:lnTo>
                  <a:pt x="424070" y="212035"/>
                </a:lnTo>
                <a:cubicBezTo>
                  <a:pt x="424070" y="329060"/>
                  <a:pt x="329060" y="424070"/>
                  <a:pt x="212035" y="424070"/>
                </a:cubicBezTo>
                <a:lnTo>
                  <a:pt x="212035" y="424070"/>
                </a:lnTo>
                <a:cubicBezTo>
                  <a:pt x="95010" y="424070"/>
                  <a:pt x="0" y="329060"/>
                  <a:pt x="0" y="212035"/>
                </a:cubicBezTo>
                <a:lnTo>
                  <a:pt x="0" y="212035"/>
                </a:lnTo>
                <a:cubicBezTo>
                  <a:pt x="0" y="95010"/>
                  <a:pt x="95010" y="0"/>
                  <a:pt x="212035" y="0"/>
                </a:cubicBezTo>
                <a:close/>
              </a:path>
            </a:pathLst>
          </a:custGeom>
          <a:solidFill>
            <a:srgbClr val="5A4C42">
              <a:alpha val="20000"/>
            </a:srgbClr>
          </a:solidFill>
          <a:ln/>
        </p:spPr>
      </p:sp>
      <p:sp>
        <p:nvSpPr>
          <p:cNvPr id="13" name="Shape 11"/>
          <p:cNvSpPr/>
          <p:nvPr/>
        </p:nvSpPr>
        <p:spPr>
          <a:xfrm>
            <a:off x="689113" y="3215861"/>
            <a:ext cx="176696" cy="176696"/>
          </a:xfrm>
          <a:custGeom>
            <a:avLst/>
            <a:gdLst/>
            <a:ahLst/>
            <a:cxnLst/>
            <a:rect l="l" t="t" r="r" b="b"/>
            <a:pathLst>
              <a:path w="176696" h="176696">
                <a:moveTo>
                  <a:pt x="126724" y="142357"/>
                </a:moveTo>
                <a:lnTo>
                  <a:pt x="34338" y="49972"/>
                </a:lnTo>
                <a:cubicBezTo>
                  <a:pt x="26608" y="60808"/>
                  <a:pt x="22087" y="74060"/>
                  <a:pt x="22087" y="88348"/>
                </a:cubicBezTo>
                <a:cubicBezTo>
                  <a:pt x="22087" y="124929"/>
                  <a:pt x="51766" y="154609"/>
                  <a:pt x="88348" y="154609"/>
                </a:cubicBezTo>
                <a:cubicBezTo>
                  <a:pt x="102670" y="154609"/>
                  <a:pt x="115922" y="150088"/>
                  <a:pt x="126724" y="142357"/>
                </a:cubicBezTo>
                <a:close/>
                <a:moveTo>
                  <a:pt x="142357" y="126724"/>
                </a:moveTo>
                <a:cubicBezTo>
                  <a:pt x="150088" y="115888"/>
                  <a:pt x="154609" y="102635"/>
                  <a:pt x="154609" y="88348"/>
                </a:cubicBezTo>
                <a:cubicBezTo>
                  <a:pt x="154609" y="51766"/>
                  <a:pt x="124929" y="22087"/>
                  <a:pt x="88348" y="22087"/>
                </a:cubicBezTo>
                <a:cubicBezTo>
                  <a:pt x="74026" y="22087"/>
                  <a:pt x="60774" y="26608"/>
                  <a:pt x="49972" y="34338"/>
                </a:cubicBezTo>
                <a:lnTo>
                  <a:pt x="142357" y="126724"/>
                </a:lnTo>
                <a:close/>
                <a:moveTo>
                  <a:pt x="0" y="88348"/>
                </a:moveTo>
                <a:cubicBezTo>
                  <a:pt x="0" y="39587"/>
                  <a:pt x="39587" y="0"/>
                  <a:pt x="88348" y="0"/>
                </a:cubicBezTo>
                <a:cubicBezTo>
                  <a:pt x="137108" y="0"/>
                  <a:pt x="176696" y="39587"/>
                  <a:pt x="176696" y="88348"/>
                </a:cubicBezTo>
                <a:cubicBezTo>
                  <a:pt x="176696" y="137108"/>
                  <a:pt x="137108" y="176696"/>
                  <a:pt x="88348" y="176696"/>
                </a:cubicBezTo>
                <a:cubicBezTo>
                  <a:pt x="39587" y="176696"/>
                  <a:pt x="0" y="137108"/>
                  <a:pt x="0" y="88348"/>
                </a:cubicBezTo>
                <a:close/>
              </a:path>
            </a:pathLst>
          </a:custGeom>
          <a:solidFill>
            <a:srgbClr val="5A4C42"/>
          </a:solidFill>
          <a:ln/>
        </p:spPr>
      </p:sp>
      <p:sp>
        <p:nvSpPr>
          <p:cNvPr id="14" name="Text 12"/>
          <p:cNvSpPr/>
          <p:nvPr/>
        </p:nvSpPr>
        <p:spPr>
          <a:xfrm>
            <a:off x="1130852" y="3092174"/>
            <a:ext cx="6661426" cy="247374"/>
          </a:xfrm>
          <a:prstGeom prst="rect">
            <a:avLst/>
          </a:prstGeom>
          <a:noFill/>
          <a:ln/>
        </p:spPr>
        <p:txBody>
          <a:bodyPr wrap="square" lIns="0" tIns="0" rIns="0" bIns="0" rtlCol="0" anchor="ctr"/>
          <a:lstStyle/>
          <a:p>
            <a:pPr>
              <a:lnSpc>
                <a:spcPct val="120000"/>
              </a:lnSpc>
            </a:pPr>
            <a:r>
              <a:rPr lang="en-US" sz="1391" b="1" dirty="0">
                <a:solidFill>
                  <a:srgbClr val="5A4C42"/>
                </a:solidFill>
                <a:latin typeface="Oranienbaum" pitchFamily="34" charset="0"/>
                <a:ea typeface="Oranienbaum" pitchFamily="34" charset="-122"/>
                <a:cs typeface="Oranienbaum" pitchFamily="34" charset="-120"/>
              </a:rPr>
              <a:t>Foreign Giants Were Structurally Restricted</a:t>
            </a:r>
            <a:endParaRPr lang="en-US" sz="1600" dirty="0"/>
          </a:p>
        </p:txBody>
      </p:sp>
      <p:sp>
        <p:nvSpPr>
          <p:cNvPr id="15" name="Text 13"/>
          <p:cNvSpPr/>
          <p:nvPr/>
        </p:nvSpPr>
        <p:spPr>
          <a:xfrm>
            <a:off x="1130852" y="3410226"/>
            <a:ext cx="6643757" cy="689113"/>
          </a:xfrm>
          <a:prstGeom prst="rect">
            <a:avLst/>
          </a:prstGeom>
          <a:noFill/>
          <a:ln/>
        </p:spPr>
        <p:txBody>
          <a:bodyPr wrap="square" lIns="0" tIns="0" rIns="0" bIns="0" rtlCol="0" anchor="ctr"/>
          <a:lstStyle/>
          <a:p>
            <a:pPr>
              <a:lnSpc>
                <a:spcPct val="140000"/>
              </a:lnSpc>
            </a:pPr>
            <a:r>
              <a:rPr lang="en-US" sz="1113" dirty="0">
                <a:solidFill>
                  <a:srgbClr val="3D352E"/>
                </a:solidFill>
                <a:latin typeface="Quattrocento Sans" pitchFamily="34" charset="0"/>
                <a:ea typeface="Quattrocento Sans" pitchFamily="34" charset="-122"/>
                <a:cs typeface="Quattrocento Sans" pitchFamily="34" charset="-120"/>
              </a:rPr>
              <a:t>100% FDI was permissible solely within the 'Marketplace Model'. Foreign-owned entities like Amazon India and Walmart-backed Flipkart were legally prohibited from operating a pure inventory model at scale.</a:t>
            </a:r>
            <a:endParaRPr lang="en-US" sz="1600" dirty="0"/>
          </a:p>
        </p:txBody>
      </p:sp>
      <p:sp>
        <p:nvSpPr>
          <p:cNvPr id="16" name="Shape 14"/>
          <p:cNvSpPr/>
          <p:nvPr/>
        </p:nvSpPr>
        <p:spPr>
          <a:xfrm>
            <a:off x="353391" y="4594087"/>
            <a:ext cx="7562574" cy="2261704"/>
          </a:xfrm>
          <a:custGeom>
            <a:avLst/>
            <a:gdLst/>
            <a:ahLst/>
            <a:cxnLst/>
            <a:rect l="l" t="t" r="r" b="b"/>
            <a:pathLst>
              <a:path w="7562574" h="2261704">
                <a:moveTo>
                  <a:pt x="70678" y="0"/>
                </a:moveTo>
                <a:lnTo>
                  <a:pt x="7491896" y="0"/>
                </a:lnTo>
                <a:cubicBezTo>
                  <a:pt x="7530930" y="0"/>
                  <a:pt x="7562574" y="31644"/>
                  <a:pt x="7562574" y="70678"/>
                </a:cubicBezTo>
                <a:lnTo>
                  <a:pt x="7562574" y="2191026"/>
                </a:lnTo>
                <a:cubicBezTo>
                  <a:pt x="7562574" y="2230061"/>
                  <a:pt x="7530930" y="2261704"/>
                  <a:pt x="7491896" y="2261704"/>
                </a:cubicBezTo>
                <a:lnTo>
                  <a:pt x="70678" y="2261704"/>
                </a:lnTo>
                <a:cubicBezTo>
                  <a:pt x="31644" y="2261704"/>
                  <a:pt x="0" y="2230061"/>
                  <a:pt x="0" y="2191026"/>
                </a:cubicBezTo>
                <a:lnTo>
                  <a:pt x="0" y="70678"/>
                </a:lnTo>
                <a:cubicBezTo>
                  <a:pt x="0" y="31670"/>
                  <a:pt x="31670" y="0"/>
                  <a:pt x="70678" y="0"/>
                </a:cubicBezTo>
                <a:close/>
              </a:path>
            </a:pathLst>
          </a:custGeom>
          <a:solidFill>
            <a:srgbClr val="5A4C42"/>
          </a:solidFill>
          <a:ln/>
        </p:spPr>
      </p:sp>
      <p:sp>
        <p:nvSpPr>
          <p:cNvPr id="17" name="Text 15"/>
          <p:cNvSpPr/>
          <p:nvPr/>
        </p:nvSpPr>
        <p:spPr>
          <a:xfrm>
            <a:off x="565426" y="4806122"/>
            <a:ext cx="7226852" cy="247374"/>
          </a:xfrm>
          <a:prstGeom prst="rect">
            <a:avLst/>
          </a:prstGeom>
          <a:noFill/>
          <a:ln/>
        </p:spPr>
        <p:txBody>
          <a:bodyPr wrap="square" lIns="0" tIns="0" rIns="0" bIns="0" rtlCol="0" anchor="ctr"/>
          <a:lstStyle/>
          <a:p>
            <a:pPr>
              <a:lnSpc>
                <a:spcPct val="120000"/>
              </a:lnSpc>
            </a:pPr>
            <a:r>
              <a:rPr lang="en-US" sz="1391" b="1" dirty="0">
                <a:solidFill>
                  <a:srgbClr val="FFFFFF"/>
                </a:solidFill>
                <a:latin typeface="Oranienbaum" pitchFamily="34" charset="0"/>
                <a:ea typeface="Oranienbaum" pitchFamily="34" charset="-122"/>
                <a:cs typeface="Oranienbaum" pitchFamily="34" charset="-120"/>
              </a:rPr>
              <a:t>The Asymmetric Environment</a:t>
            </a:r>
            <a:endParaRPr lang="en-US" sz="1600" dirty="0"/>
          </a:p>
        </p:txBody>
      </p:sp>
      <p:sp>
        <p:nvSpPr>
          <p:cNvPr id="18" name="Shape 16"/>
          <p:cNvSpPr/>
          <p:nvPr/>
        </p:nvSpPr>
        <p:spPr>
          <a:xfrm>
            <a:off x="565426" y="5194852"/>
            <a:ext cx="3498574" cy="1448904"/>
          </a:xfrm>
          <a:custGeom>
            <a:avLst/>
            <a:gdLst/>
            <a:ahLst/>
            <a:cxnLst/>
            <a:rect l="l" t="t" r="r" b="b"/>
            <a:pathLst>
              <a:path w="3498574" h="1448904">
                <a:moveTo>
                  <a:pt x="70678" y="0"/>
                </a:moveTo>
                <a:lnTo>
                  <a:pt x="3427896" y="0"/>
                </a:lnTo>
                <a:cubicBezTo>
                  <a:pt x="3466930" y="0"/>
                  <a:pt x="3498574" y="31643"/>
                  <a:pt x="3498574" y="70678"/>
                </a:cubicBezTo>
                <a:lnTo>
                  <a:pt x="3498574" y="1378227"/>
                </a:lnTo>
                <a:cubicBezTo>
                  <a:pt x="3498574" y="1417261"/>
                  <a:pt x="3466930" y="1448904"/>
                  <a:pt x="3427896" y="1448904"/>
                </a:cubicBezTo>
                <a:lnTo>
                  <a:pt x="70678" y="1448904"/>
                </a:lnTo>
                <a:cubicBezTo>
                  <a:pt x="31643" y="1448904"/>
                  <a:pt x="0" y="1417261"/>
                  <a:pt x="0" y="1378227"/>
                </a:cubicBezTo>
                <a:lnTo>
                  <a:pt x="0" y="70678"/>
                </a:lnTo>
                <a:cubicBezTo>
                  <a:pt x="0" y="31643"/>
                  <a:pt x="31643" y="0"/>
                  <a:pt x="70678" y="0"/>
                </a:cubicBezTo>
                <a:close/>
              </a:path>
            </a:pathLst>
          </a:custGeom>
          <a:solidFill>
            <a:srgbClr val="FFFFFF">
              <a:alpha val="20000"/>
            </a:srgbClr>
          </a:solidFill>
          <a:ln/>
        </p:spPr>
      </p:sp>
      <p:sp>
        <p:nvSpPr>
          <p:cNvPr id="19" name="Shape 17"/>
          <p:cNvSpPr/>
          <p:nvPr/>
        </p:nvSpPr>
        <p:spPr>
          <a:xfrm>
            <a:off x="728870" y="5371548"/>
            <a:ext cx="176696" cy="176696"/>
          </a:xfrm>
          <a:custGeom>
            <a:avLst/>
            <a:gdLst/>
            <a:ahLst/>
            <a:cxnLst/>
            <a:rect l="l" t="t" r="r" b="b"/>
            <a:pathLst>
              <a:path w="176696" h="176696">
                <a:moveTo>
                  <a:pt x="88348" y="176696"/>
                </a:moveTo>
                <a:cubicBezTo>
                  <a:pt x="137108" y="176696"/>
                  <a:pt x="176696" y="137108"/>
                  <a:pt x="176696" y="88348"/>
                </a:cubicBezTo>
                <a:cubicBezTo>
                  <a:pt x="176696" y="39587"/>
                  <a:pt x="137108" y="0"/>
                  <a:pt x="88348" y="0"/>
                </a:cubicBezTo>
                <a:cubicBezTo>
                  <a:pt x="39587" y="0"/>
                  <a:pt x="0" y="39587"/>
                  <a:pt x="0" y="88348"/>
                </a:cubicBezTo>
                <a:cubicBezTo>
                  <a:pt x="0" y="137108"/>
                  <a:pt x="39587" y="176696"/>
                  <a:pt x="88348" y="176696"/>
                </a:cubicBezTo>
                <a:close/>
                <a:moveTo>
                  <a:pt x="57633" y="57633"/>
                </a:moveTo>
                <a:cubicBezTo>
                  <a:pt x="60877" y="54389"/>
                  <a:pt x="66123" y="54389"/>
                  <a:pt x="69332" y="57633"/>
                </a:cubicBezTo>
                <a:lnTo>
                  <a:pt x="88313" y="76614"/>
                </a:lnTo>
                <a:lnTo>
                  <a:pt x="107294" y="57633"/>
                </a:lnTo>
                <a:cubicBezTo>
                  <a:pt x="110538" y="54389"/>
                  <a:pt x="115784" y="54389"/>
                  <a:pt x="118993" y="57633"/>
                </a:cubicBezTo>
                <a:cubicBezTo>
                  <a:pt x="122203" y="60877"/>
                  <a:pt x="122237" y="66123"/>
                  <a:pt x="118993" y="69332"/>
                </a:cubicBezTo>
                <a:lnTo>
                  <a:pt x="100012" y="88313"/>
                </a:lnTo>
                <a:lnTo>
                  <a:pt x="118993" y="107294"/>
                </a:lnTo>
                <a:cubicBezTo>
                  <a:pt x="122237" y="110538"/>
                  <a:pt x="122237" y="115784"/>
                  <a:pt x="118993" y="118993"/>
                </a:cubicBezTo>
                <a:cubicBezTo>
                  <a:pt x="115749" y="122203"/>
                  <a:pt x="110504" y="122237"/>
                  <a:pt x="107294" y="118993"/>
                </a:cubicBezTo>
                <a:lnTo>
                  <a:pt x="88313" y="100012"/>
                </a:lnTo>
                <a:lnTo>
                  <a:pt x="69332" y="118993"/>
                </a:lnTo>
                <a:cubicBezTo>
                  <a:pt x="66088" y="122237"/>
                  <a:pt x="60843" y="122237"/>
                  <a:pt x="57633" y="118993"/>
                </a:cubicBezTo>
                <a:cubicBezTo>
                  <a:pt x="54424" y="115749"/>
                  <a:pt x="54389" y="110504"/>
                  <a:pt x="57633" y="107294"/>
                </a:cubicBezTo>
                <a:lnTo>
                  <a:pt x="76614" y="88313"/>
                </a:lnTo>
                <a:lnTo>
                  <a:pt x="57633" y="69332"/>
                </a:lnTo>
                <a:cubicBezTo>
                  <a:pt x="54389" y="66088"/>
                  <a:pt x="54389" y="60843"/>
                  <a:pt x="57633" y="57633"/>
                </a:cubicBezTo>
                <a:close/>
              </a:path>
            </a:pathLst>
          </a:custGeom>
          <a:solidFill>
            <a:srgbClr val="A79A8F"/>
          </a:solidFill>
          <a:ln/>
        </p:spPr>
      </p:sp>
      <p:sp>
        <p:nvSpPr>
          <p:cNvPr id="20" name="Text 18"/>
          <p:cNvSpPr/>
          <p:nvPr/>
        </p:nvSpPr>
        <p:spPr>
          <a:xfrm>
            <a:off x="1033670" y="5336209"/>
            <a:ext cx="1272209" cy="247374"/>
          </a:xfrm>
          <a:prstGeom prst="rect">
            <a:avLst/>
          </a:prstGeom>
          <a:noFill/>
          <a:ln/>
        </p:spPr>
        <p:txBody>
          <a:bodyPr wrap="square" lIns="0" tIns="0" rIns="0" bIns="0" rtlCol="0" anchor="ctr"/>
          <a:lstStyle/>
          <a:p>
            <a:pPr>
              <a:lnSpc>
                <a:spcPct val="130000"/>
              </a:lnSpc>
            </a:pPr>
            <a:r>
              <a:rPr lang="en-US" sz="1252" b="1" dirty="0">
                <a:solidFill>
                  <a:srgbClr val="FFFFFF"/>
                </a:solidFill>
                <a:latin typeface="Quattrocento Sans" pitchFamily="34" charset="0"/>
                <a:ea typeface="Quattrocento Sans" pitchFamily="34" charset="-122"/>
                <a:cs typeface="Quattrocento Sans" pitchFamily="34" charset="-120"/>
              </a:rPr>
              <a:t>Foreign Players</a:t>
            </a:r>
            <a:endParaRPr lang="en-US" sz="1600" dirty="0"/>
          </a:p>
        </p:txBody>
      </p:sp>
      <p:sp>
        <p:nvSpPr>
          <p:cNvPr id="21" name="Text 19"/>
          <p:cNvSpPr/>
          <p:nvPr/>
        </p:nvSpPr>
        <p:spPr>
          <a:xfrm>
            <a:off x="706783" y="5654261"/>
            <a:ext cx="3277704" cy="176696"/>
          </a:xfrm>
          <a:prstGeom prst="rect">
            <a:avLst/>
          </a:prstGeom>
          <a:noFill/>
          <a:ln/>
        </p:spPr>
        <p:txBody>
          <a:bodyPr wrap="square" lIns="0" tIns="0" rIns="0" bIns="0" rtlCol="0" anchor="ctr"/>
          <a:lstStyle/>
          <a:p>
            <a:pPr>
              <a:lnSpc>
                <a:spcPct val="120000"/>
              </a:lnSpc>
            </a:pPr>
            <a:r>
              <a:rPr lang="en-US" sz="974" dirty="0">
                <a:solidFill>
                  <a:srgbClr val="FFFFFF"/>
                </a:solidFill>
                <a:latin typeface="Quattrocento Sans" pitchFamily="34" charset="0"/>
                <a:ea typeface="Quattrocento Sans" pitchFamily="34" charset="-122"/>
                <a:cs typeface="Quattrocento Sans" pitchFamily="34" charset="-120"/>
              </a:rPr>
              <a:t>• Forced to remain marketplaces</a:t>
            </a:r>
            <a:endParaRPr lang="en-US" sz="1600" dirty="0"/>
          </a:p>
        </p:txBody>
      </p:sp>
      <p:sp>
        <p:nvSpPr>
          <p:cNvPr id="22" name="Text 20"/>
          <p:cNvSpPr/>
          <p:nvPr/>
        </p:nvSpPr>
        <p:spPr>
          <a:xfrm>
            <a:off x="706783" y="5866296"/>
            <a:ext cx="3277704" cy="176696"/>
          </a:xfrm>
          <a:prstGeom prst="rect">
            <a:avLst/>
          </a:prstGeom>
          <a:noFill/>
          <a:ln/>
        </p:spPr>
        <p:txBody>
          <a:bodyPr wrap="square" lIns="0" tIns="0" rIns="0" bIns="0" rtlCol="0" anchor="ctr"/>
          <a:lstStyle/>
          <a:p>
            <a:pPr>
              <a:lnSpc>
                <a:spcPct val="120000"/>
              </a:lnSpc>
            </a:pPr>
            <a:r>
              <a:rPr lang="en-US" sz="974" dirty="0">
                <a:solidFill>
                  <a:srgbClr val="FFFFFF"/>
                </a:solidFill>
                <a:latin typeface="Quattrocento Sans" pitchFamily="34" charset="0"/>
                <a:ea typeface="Quattrocento Sans" pitchFamily="34" charset="-122"/>
                <a:cs typeface="Quattrocento Sans" pitchFamily="34" charset="-120"/>
              </a:rPr>
              <a:t>• Could not own inventory</a:t>
            </a:r>
            <a:endParaRPr lang="en-US" sz="1600" dirty="0"/>
          </a:p>
        </p:txBody>
      </p:sp>
      <p:sp>
        <p:nvSpPr>
          <p:cNvPr id="23" name="Text 21"/>
          <p:cNvSpPr/>
          <p:nvPr/>
        </p:nvSpPr>
        <p:spPr>
          <a:xfrm>
            <a:off x="706783" y="6078330"/>
            <a:ext cx="3277704" cy="176696"/>
          </a:xfrm>
          <a:prstGeom prst="rect">
            <a:avLst/>
          </a:prstGeom>
          <a:noFill/>
          <a:ln/>
        </p:spPr>
        <p:txBody>
          <a:bodyPr wrap="square" lIns="0" tIns="0" rIns="0" bIns="0" rtlCol="0" anchor="ctr"/>
          <a:lstStyle/>
          <a:p>
            <a:pPr>
              <a:lnSpc>
                <a:spcPct val="120000"/>
              </a:lnSpc>
            </a:pPr>
            <a:r>
              <a:rPr lang="en-US" sz="974" dirty="0">
                <a:solidFill>
                  <a:srgbClr val="FFFFFF"/>
                </a:solidFill>
                <a:latin typeface="Quattrocento Sans" pitchFamily="34" charset="0"/>
                <a:ea typeface="Quattrocento Sans" pitchFamily="34" charset="-122"/>
                <a:cs typeface="Quattrocento Sans" pitchFamily="34" charset="-120"/>
              </a:rPr>
              <a:t>• Quality control vulnerabilities</a:t>
            </a:r>
            <a:endParaRPr lang="en-US" sz="1600" dirty="0"/>
          </a:p>
        </p:txBody>
      </p:sp>
      <p:sp>
        <p:nvSpPr>
          <p:cNvPr id="24" name="Text 22"/>
          <p:cNvSpPr/>
          <p:nvPr/>
        </p:nvSpPr>
        <p:spPr>
          <a:xfrm>
            <a:off x="706783" y="6290365"/>
            <a:ext cx="3277704" cy="176696"/>
          </a:xfrm>
          <a:prstGeom prst="rect">
            <a:avLst/>
          </a:prstGeom>
          <a:noFill/>
          <a:ln/>
        </p:spPr>
        <p:txBody>
          <a:bodyPr wrap="square" lIns="0" tIns="0" rIns="0" bIns="0" rtlCol="0" anchor="ctr"/>
          <a:lstStyle/>
          <a:p>
            <a:pPr>
              <a:lnSpc>
                <a:spcPct val="120000"/>
              </a:lnSpc>
            </a:pPr>
            <a:r>
              <a:rPr lang="en-US" sz="974" dirty="0">
                <a:solidFill>
                  <a:srgbClr val="FFFFFF"/>
                </a:solidFill>
                <a:latin typeface="Quattrocento Sans" pitchFamily="34" charset="0"/>
                <a:ea typeface="Quattrocento Sans" pitchFamily="34" charset="-122"/>
                <a:cs typeface="Quattrocento Sans" pitchFamily="34" charset="-120"/>
              </a:rPr>
              <a:t>• Insurmountable trust deficits</a:t>
            </a:r>
            <a:endParaRPr lang="en-US" sz="1600" dirty="0"/>
          </a:p>
        </p:txBody>
      </p:sp>
      <p:sp>
        <p:nvSpPr>
          <p:cNvPr id="25" name="Shape 23"/>
          <p:cNvSpPr/>
          <p:nvPr/>
        </p:nvSpPr>
        <p:spPr>
          <a:xfrm>
            <a:off x="4212167" y="5203687"/>
            <a:ext cx="3480904" cy="1431235"/>
          </a:xfrm>
          <a:custGeom>
            <a:avLst/>
            <a:gdLst/>
            <a:ahLst/>
            <a:cxnLst/>
            <a:rect l="l" t="t" r="r" b="b"/>
            <a:pathLst>
              <a:path w="3480904" h="1431235">
                <a:moveTo>
                  <a:pt x="70674" y="0"/>
                </a:moveTo>
                <a:lnTo>
                  <a:pt x="3410230" y="0"/>
                </a:lnTo>
                <a:cubicBezTo>
                  <a:pt x="3449262" y="0"/>
                  <a:pt x="3480904" y="31642"/>
                  <a:pt x="3480904" y="70674"/>
                </a:cubicBezTo>
                <a:lnTo>
                  <a:pt x="3480904" y="1360560"/>
                </a:lnTo>
                <a:cubicBezTo>
                  <a:pt x="3480904" y="1399593"/>
                  <a:pt x="3449262" y="1431235"/>
                  <a:pt x="3410230" y="1431235"/>
                </a:cubicBezTo>
                <a:lnTo>
                  <a:pt x="70674" y="1431235"/>
                </a:lnTo>
                <a:cubicBezTo>
                  <a:pt x="31642" y="1431235"/>
                  <a:pt x="0" y="1399593"/>
                  <a:pt x="0" y="1360560"/>
                </a:cubicBezTo>
                <a:lnTo>
                  <a:pt x="0" y="70674"/>
                </a:lnTo>
                <a:cubicBezTo>
                  <a:pt x="0" y="31642"/>
                  <a:pt x="31642" y="0"/>
                  <a:pt x="70674" y="0"/>
                </a:cubicBezTo>
                <a:close/>
              </a:path>
            </a:pathLst>
          </a:custGeom>
          <a:solidFill>
            <a:srgbClr val="FFFFFF">
              <a:alpha val="30196"/>
            </a:srgbClr>
          </a:solidFill>
          <a:ln w="25400">
            <a:solidFill>
              <a:srgbClr val="FFFFFF"/>
            </a:solidFill>
            <a:prstDash val="solid"/>
          </a:ln>
        </p:spPr>
      </p:sp>
      <p:sp>
        <p:nvSpPr>
          <p:cNvPr id="26" name="Shape 24"/>
          <p:cNvSpPr/>
          <p:nvPr/>
        </p:nvSpPr>
        <p:spPr>
          <a:xfrm>
            <a:off x="4384445" y="5389217"/>
            <a:ext cx="176696" cy="176696"/>
          </a:xfrm>
          <a:custGeom>
            <a:avLst/>
            <a:gdLst/>
            <a:ahLst/>
            <a:cxnLst/>
            <a:rect l="l" t="t" r="r" b="b"/>
            <a:pathLst>
              <a:path w="176696" h="176696">
                <a:moveTo>
                  <a:pt x="88348" y="176696"/>
                </a:moveTo>
                <a:cubicBezTo>
                  <a:pt x="137108" y="176696"/>
                  <a:pt x="176696" y="137108"/>
                  <a:pt x="176696" y="88348"/>
                </a:cubicBezTo>
                <a:cubicBezTo>
                  <a:pt x="176696" y="39587"/>
                  <a:pt x="137108" y="0"/>
                  <a:pt x="88348" y="0"/>
                </a:cubicBezTo>
                <a:cubicBezTo>
                  <a:pt x="39587" y="0"/>
                  <a:pt x="0" y="39587"/>
                  <a:pt x="0" y="88348"/>
                </a:cubicBezTo>
                <a:cubicBezTo>
                  <a:pt x="0" y="137108"/>
                  <a:pt x="39587" y="176696"/>
                  <a:pt x="88348" y="176696"/>
                </a:cubicBezTo>
                <a:close/>
                <a:moveTo>
                  <a:pt x="117475" y="73405"/>
                </a:moveTo>
                <a:lnTo>
                  <a:pt x="89866" y="117579"/>
                </a:lnTo>
                <a:cubicBezTo>
                  <a:pt x="88417" y="119891"/>
                  <a:pt x="85932" y="121340"/>
                  <a:pt x="83206" y="121478"/>
                </a:cubicBezTo>
                <a:cubicBezTo>
                  <a:pt x="80479" y="121616"/>
                  <a:pt x="77857" y="120374"/>
                  <a:pt x="76235" y="118165"/>
                </a:cubicBezTo>
                <a:lnTo>
                  <a:pt x="59669" y="96078"/>
                </a:lnTo>
                <a:cubicBezTo>
                  <a:pt x="56908" y="92420"/>
                  <a:pt x="57668" y="87243"/>
                  <a:pt x="61326" y="84483"/>
                </a:cubicBezTo>
                <a:cubicBezTo>
                  <a:pt x="64984" y="81722"/>
                  <a:pt x="70161" y="82481"/>
                  <a:pt x="72921" y="86139"/>
                </a:cubicBezTo>
                <a:lnTo>
                  <a:pt x="82239" y="98563"/>
                </a:lnTo>
                <a:lnTo>
                  <a:pt x="103429" y="64639"/>
                </a:lnTo>
                <a:cubicBezTo>
                  <a:pt x="105845" y="60774"/>
                  <a:pt x="110952" y="59566"/>
                  <a:pt x="114852" y="62016"/>
                </a:cubicBezTo>
                <a:cubicBezTo>
                  <a:pt x="118752" y="64466"/>
                  <a:pt x="119925" y="69539"/>
                  <a:pt x="117475" y="73439"/>
                </a:cubicBezTo>
                <a:close/>
              </a:path>
            </a:pathLst>
          </a:custGeom>
          <a:solidFill>
            <a:srgbClr val="C87D59"/>
          </a:solidFill>
          <a:ln/>
        </p:spPr>
      </p:sp>
      <p:sp>
        <p:nvSpPr>
          <p:cNvPr id="27" name="Text 25"/>
          <p:cNvSpPr/>
          <p:nvPr/>
        </p:nvSpPr>
        <p:spPr>
          <a:xfrm>
            <a:off x="4689245" y="5353878"/>
            <a:ext cx="1413565" cy="247374"/>
          </a:xfrm>
          <a:prstGeom prst="rect">
            <a:avLst/>
          </a:prstGeom>
          <a:noFill/>
          <a:ln/>
        </p:spPr>
        <p:txBody>
          <a:bodyPr wrap="square" lIns="0" tIns="0" rIns="0" bIns="0" rtlCol="0" anchor="ctr"/>
          <a:lstStyle/>
          <a:p>
            <a:pPr>
              <a:lnSpc>
                <a:spcPct val="130000"/>
              </a:lnSpc>
            </a:pPr>
            <a:r>
              <a:rPr lang="en-US" sz="1252" b="1" dirty="0">
                <a:solidFill>
                  <a:srgbClr val="FFFFFF"/>
                </a:solidFill>
                <a:latin typeface="Quattrocento Sans" pitchFamily="34" charset="0"/>
                <a:ea typeface="Quattrocento Sans" pitchFamily="34" charset="-122"/>
                <a:cs typeface="Quattrocento Sans" pitchFamily="34" charset="-120"/>
              </a:rPr>
              <a:t>Nykaa (Domestic)</a:t>
            </a:r>
            <a:endParaRPr lang="en-US" sz="1600" dirty="0"/>
          </a:p>
        </p:txBody>
      </p:sp>
      <p:sp>
        <p:nvSpPr>
          <p:cNvPr id="28" name="Text 26"/>
          <p:cNvSpPr/>
          <p:nvPr/>
        </p:nvSpPr>
        <p:spPr>
          <a:xfrm>
            <a:off x="4362358" y="5671930"/>
            <a:ext cx="3242365" cy="176696"/>
          </a:xfrm>
          <a:prstGeom prst="rect">
            <a:avLst/>
          </a:prstGeom>
          <a:noFill/>
          <a:ln/>
        </p:spPr>
        <p:txBody>
          <a:bodyPr wrap="square" lIns="0" tIns="0" rIns="0" bIns="0" rtlCol="0" anchor="ctr"/>
          <a:lstStyle/>
          <a:p>
            <a:pPr>
              <a:lnSpc>
                <a:spcPct val="120000"/>
              </a:lnSpc>
            </a:pPr>
            <a:r>
              <a:rPr lang="en-US" sz="974" dirty="0">
                <a:solidFill>
                  <a:srgbClr val="FFFFFF"/>
                </a:solidFill>
                <a:latin typeface="Quattrocento Sans" pitchFamily="34" charset="0"/>
                <a:ea typeface="Quattrocento Sans" pitchFamily="34" charset="-122"/>
                <a:cs typeface="Quattrocento Sans" pitchFamily="34" charset="-120"/>
              </a:rPr>
              <a:t>• Could operate inventory model</a:t>
            </a:r>
            <a:endParaRPr lang="en-US" sz="1600" dirty="0"/>
          </a:p>
        </p:txBody>
      </p:sp>
      <p:sp>
        <p:nvSpPr>
          <p:cNvPr id="29" name="Text 27"/>
          <p:cNvSpPr/>
          <p:nvPr/>
        </p:nvSpPr>
        <p:spPr>
          <a:xfrm>
            <a:off x="4362358" y="5883965"/>
            <a:ext cx="3242365" cy="176696"/>
          </a:xfrm>
          <a:prstGeom prst="rect">
            <a:avLst/>
          </a:prstGeom>
          <a:noFill/>
          <a:ln/>
        </p:spPr>
        <p:txBody>
          <a:bodyPr wrap="square" lIns="0" tIns="0" rIns="0" bIns="0" rtlCol="0" anchor="ctr"/>
          <a:lstStyle/>
          <a:p>
            <a:pPr>
              <a:lnSpc>
                <a:spcPct val="120000"/>
              </a:lnSpc>
            </a:pPr>
            <a:r>
              <a:rPr lang="en-US" sz="974" dirty="0">
                <a:solidFill>
                  <a:srgbClr val="FFFFFF"/>
                </a:solidFill>
                <a:latin typeface="Quattrocento Sans" pitchFamily="34" charset="0"/>
                <a:ea typeface="Quattrocento Sans" pitchFamily="34" charset="-122"/>
                <a:cs typeface="Quattrocento Sans" pitchFamily="34" charset="-120"/>
              </a:rPr>
              <a:t>• Legal right to own stock</a:t>
            </a:r>
            <a:endParaRPr lang="en-US" sz="1600" dirty="0"/>
          </a:p>
        </p:txBody>
      </p:sp>
      <p:sp>
        <p:nvSpPr>
          <p:cNvPr id="30" name="Text 28"/>
          <p:cNvSpPr/>
          <p:nvPr/>
        </p:nvSpPr>
        <p:spPr>
          <a:xfrm>
            <a:off x="4362358" y="6096000"/>
            <a:ext cx="3242365" cy="176696"/>
          </a:xfrm>
          <a:prstGeom prst="rect">
            <a:avLst/>
          </a:prstGeom>
          <a:noFill/>
          <a:ln/>
        </p:spPr>
        <p:txBody>
          <a:bodyPr wrap="square" lIns="0" tIns="0" rIns="0" bIns="0" rtlCol="0" anchor="ctr"/>
          <a:lstStyle/>
          <a:p>
            <a:pPr>
              <a:lnSpc>
                <a:spcPct val="120000"/>
              </a:lnSpc>
            </a:pPr>
            <a:r>
              <a:rPr lang="en-US" sz="974" dirty="0">
                <a:solidFill>
                  <a:srgbClr val="FFFFFF"/>
                </a:solidFill>
                <a:latin typeface="Quattrocento Sans" pitchFamily="34" charset="0"/>
                <a:ea typeface="Quattrocento Sans" pitchFamily="34" charset="-122"/>
                <a:cs typeface="Quattrocento Sans" pitchFamily="34" charset="-120"/>
              </a:rPr>
              <a:t>• Absolute quality assurance</a:t>
            </a:r>
            <a:endParaRPr lang="en-US" sz="1600" dirty="0"/>
          </a:p>
        </p:txBody>
      </p:sp>
      <p:sp>
        <p:nvSpPr>
          <p:cNvPr id="31" name="Text 29"/>
          <p:cNvSpPr/>
          <p:nvPr/>
        </p:nvSpPr>
        <p:spPr>
          <a:xfrm>
            <a:off x="4362358" y="6308035"/>
            <a:ext cx="3242365" cy="176696"/>
          </a:xfrm>
          <a:prstGeom prst="rect">
            <a:avLst/>
          </a:prstGeom>
          <a:noFill/>
          <a:ln/>
        </p:spPr>
        <p:txBody>
          <a:bodyPr wrap="square" lIns="0" tIns="0" rIns="0" bIns="0" rtlCol="0" anchor="ctr"/>
          <a:lstStyle/>
          <a:p>
            <a:pPr>
              <a:lnSpc>
                <a:spcPct val="120000"/>
              </a:lnSpc>
            </a:pPr>
            <a:r>
              <a:rPr lang="en-US" sz="974" dirty="0">
                <a:solidFill>
                  <a:srgbClr val="FFFFFF"/>
                </a:solidFill>
                <a:latin typeface="Quattrocento Sans" pitchFamily="34" charset="0"/>
                <a:ea typeface="Quattrocento Sans" pitchFamily="34" charset="-122"/>
                <a:cs typeface="Quattrocento Sans" pitchFamily="34" charset="-120"/>
              </a:rPr>
              <a:t>• Monopolized consumer trust</a:t>
            </a:r>
            <a:endParaRPr lang="en-US" sz="1600" dirty="0"/>
          </a:p>
        </p:txBody>
      </p:sp>
      <p:sp>
        <p:nvSpPr>
          <p:cNvPr id="32" name="Shape 30"/>
          <p:cNvSpPr/>
          <p:nvPr/>
        </p:nvSpPr>
        <p:spPr>
          <a:xfrm>
            <a:off x="8124043" y="1095513"/>
            <a:ext cx="3710609" cy="3445565"/>
          </a:xfrm>
          <a:custGeom>
            <a:avLst/>
            <a:gdLst/>
            <a:ahLst/>
            <a:cxnLst/>
            <a:rect l="l" t="t" r="r" b="b"/>
            <a:pathLst>
              <a:path w="3710609" h="3445565">
                <a:moveTo>
                  <a:pt x="70669" y="0"/>
                </a:moveTo>
                <a:lnTo>
                  <a:pt x="3639940" y="0"/>
                </a:lnTo>
                <a:cubicBezTo>
                  <a:pt x="3678969" y="0"/>
                  <a:pt x="3710609" y="31639"/>
                  <a:pt x="3710609" y="70669"/>
                </a:cubicBezTo>
                <a:lnTo>
                  <a:pt x="3710609" y="3374897"/>
                </a:lnTo>
                <a:cubicBezTo>
                  <a:pt x="3710609" y="3413926"/>
                  <a:pt x="3678969" y="3445565"/>
                  <a:pt x="3639940" y="3445565"/>
                </a:cubicBezTo>
                <a:lnTo>
                  <a:pt x="70669" y="3445565"/>
                </a:lnTo>
                <a:cubicBezTo>
                  <a:pt x="31639" y="3445565"/>
                  <a:pt x="0" y="3413926"/>
                  <a:pt x="0" y="3374897"/>
                </a:cubicBezTo>
                <a:lnTo>
                  <a:pt x="0" y="70669"/>
                </a:lnTo>
                <a:cubicBezTo>
                  <a:pt x="0" y="31666"/>
                  <a:pt x="31666" y="0"/>
                  <a:pt x="70669" y="0"/>
                </a:cubicBezTo>
                <a:close/>
              </a:path>
            </a:pathLst>
          </a:custGeom>
          <a:solidFill>
            <a:srgbClr val="C87D59"/>
          </a:solidFill>
          <a:ln/>
        </p:spPr>
      </p:sp>
      <p:sp>
        <p:nvSpPr>
          <p:cNvPr id="33" name="Text 31"/>
          <p:cNvSpPr/>
          <p:nvPr/>
        </p:nvSpPr>
        <p:spPr>
          <a:xfrm>
            <a:off x="8336078" y="1307548"/>
            <a:ext cx="3392557" cy="282713"/>
          </a:xfrm>
          <a:prstGeom prst="rect">
            <a:avLst/>
          </a:prstGeom>
          <a:noFill/>
          <a:ln/>
        </p:spPr>
        <p:txBody>
          <a:bodyPr wrap="square" lIns="0" tIns="0" rIns="0" bIns="0" rtlCol="0" anchor="ctr"/>
          <a:lstStyle/>
          <a:p>
            <a:pPr>
              <a:lnSpc>
                <a:spcPct val="110000"/>
              </a:lnSpc>
            </a:pPr>
            <a:r>
              <a:rPr lang="en-US" sz="1670" b="1" dirty="0">
                <a:solidFill>
                  <a:srgbClr val="FFFFFF"/>
                </a:solidFill>
                <a:latin typeface="Oranienbaum" pitchFamily="34" charset="0"/>
                <a:ea typeface="Oranienbaum" pitchFamily="34" charset="-122"/>
                <a:cs typeface="Oranienbaum" pitchFamily="34" charset="-120"/>
              </a:rPr>
              <a:t>A Legally Protected Moat</a:t>
            </a:r>
            <a:endParaRPr lang="en-US" sz="1600" dirty="0"/>
          </a:p>
        </p:txBody>
      </p:sp>
      <p:sp>
        <p:nvSpPr>
          <p:cNvPr id="34" name="Text 32"/>
          <p:cNvSpPr/>
          <p:nvPr/>
        </p:nvSpPr>
        <p:spPr>
          <a:xfrm>
            <a:off x="8336078" y="1731617"/>
            <a:ext cx="3357217" cy="689113"/>
          </a:xfrm>
          <a:prstGeom prst="rect">
            <a:avLst/>
          </a:prstGeom>
          <a:noFill/>
          <a:ln/>
        </p:spPr>
        <p:txBody>
          <a:bodyPr wrap="square" lIns="0" tIns="0" rIns="0" bIns="0" rtlCol="0" anchor="ctr"/>
          <a:lstStyle/>
          <a:p>
            <a:pPr>
              <a:lnSpc>
                <a:spcPct val="140000"/>
              </a:lnSpc>
            </a:pPr>
            <a:r>
              <a:rPr lang="en-US" sz="1113" dirty="0">
                <a:solidFill>
                  <a:srgbClr val="FFFFFF"/>
                </a:solidFill>
                <a:latin typeface="Quattrocento Sans" pitchFamily="34" charset="0"/>
                <a:ea typeface="Quattrocento Sans" pitchFamily="34" charset="-122"/>
                <a:cs typeface="Quattrocento Sans" pitchFamily="34" charset="-120"/>
              </a:rPr>
              <a:t>This asymmetric regulatory environment provided Nykaa with a massive, legally protected, and highly defensible competitive advantage.</a:t>
            </a:r>
            <a:endParaRPr lang="en-US" sz="1600" dirty="0"/>
          </a:p>
        </p:txBody>
      </p:sp>
      <p:sp>
        <p:nvSpPr>
          <p:cNvPr id="35" name="Shape 33"/>
          <p:cNvSpPr/>
          <p:nvPr/>
        </p:nvSpPr>
        <p:spPr>
          <a:xfrm>
            <a:off x="8336078" y="2562087"/>
            <a:ext cx="3286539" cy="812800"/>
          </a:xfrm>
          <a:custGeom>
            <a:avLst/>
            <a:gdLst/>
            <a:ahLst/>
            <a:cxnLst/>
            <a:rect l="l" t="t" r="r" b="b"/>
            <a:pathLst>
              <a:path w="3286539" h="812800">
                <a:moveTo>
                  <a:pt x="70681" y="0"/>
                </a:moveTo>
                <a:lnTo>
                  <a:pt x="3215858" y="0"/>
                </a:lnTo>
                <a:cubicBezTo>
                  <a:pt x="3254894" y="0"/>
                  <a:pt x="3286539" y="31645"/>
                  <a:pt x="3286539" y="70681"/>
                </a:cubicBezTo>
                <a:lnTo>
                  <a:pt x="3286539" y="742119"/>
                </a:lnTo>
                <a:cubicBezTo>
                  <a:pt x="3286539" y="781155"/>
                  <a:pt x="3254894" y="812800"/>
                  <a:pt x="3215858" y="812800"/>
                </a:cubicBezTo>
                <a:lnTo>
                  <a:pt x="70681" y="812800"/>
                </a:lnTo>
                <a:cubicBezTo>
                  <a:pt x="31645" y="812800"/>
                  <a:pt x="0" y="781155"/>
                  <a:pt x="0" y="742119"/>
                </a:cubicBezTo>
                <a:lnTo>
                  <a:pt x="0" y="70681"/>
                </a:lnTo>
                <a:cubicBezTo>
                  <a:pt x="0" y="31671"/>
                  <a:pt x="31671" y="0"/>
                  <a:pt x="70681" y="0"/>
                </a:cubicBezTo>
                <a:close/>
              </a:path>
            </a:pathLst>
          </a:custGeom>
          <a:solidFill>
            <a:srgbClr val="FFFFFF">
              <a:alpha val="20000"/>
            </a:srgbClr>
          </a:solidFill>
          <a:ln/>
        </p:spPr>
      </p:sp>
      <p:sp>
        <p:nvSpPr>
          <p:cNvPr id="36" name="Text 34"/>
          <p:cNvSpPr/>
          <p:nvPr/>
        </p:nvSpPr>
        <p:spPr>
          <a:xfrm>
            <a:off x="8442095" y="2668104"/>
            <a:ext cx="3145183" cy="212035"/>
          </a:xfrm>
          <a:prstGeom prst="rect">
            <a:avLst/>
          </a:prstGeom>
          <a:noFill/>
          <a:ln/>
        </p:spPr>
        <p:txBody>
          <a:bodyPr wrap="square" lIns="0" tIns="0" rIns="0" bIns="0" rtlCol="0" anchor="ctr"/>
          <a:lstStyle/>
          <a:p>
            <a:pPr>
              <a:lnSpc>
                <a:spcPct val="130000"/>
              </a:lnSpc>
            </a:pPr>
            <a:r>
              <a:rPr lang="en-US" sz="1113" b="1" dirty="0">
                <a:solidFill>
                  <a:srgbClr val="FFFFFF"/>
                </a:solidFill>
                <a:latin typeface="Quattrocento Sans" pitchFamily="34" charset="0"/>
                <a:ea typeface="Quattrocento Sans" pitchFamily="34" charset="-122"/>
                <a:cs typeface="Quattrocento Sans" pitchFamily="34" charset="-120"/>
              </a:rPr>
              <a:t>Amazon &amp; Flipkart</a:t>
            </a:r>
            <a:endParaRPr lang="en-US" sz="1600" dirty="0"/>
          </a:p>
        </p:txBody>
      </p:sp>
      <p:sp>
        <p:nvSpPr>
          <p:cNvPr id="37" name="Text 35"/>
          <p:cNvSpPr/>
          <p:nvPr/>
        </p:nvSpPr>
        <p:spPr>
          <a:xfrm>
            <a:off x="8442095" y="2915478"/>
            <a:ext cx="3136348" cy="353391"/>
          </a:xfrm>
          <a:prstGeom prst="rect">
            <a:avLst/>
          </a:prstGeom>
          <a:noFill/>
          <a:ln/>
        </p:spPr>
        <p:txBody>
          <a:bodyPr wrap="square" lIns="0" tIns="0" rIns="0" bIns="0" rtlCol="0" anchor="ctr"/>
          <a:lstStyle/>
          <a:p>
            <a:pPr>
              <a:lnSpc>
                <a:spcPct val="120000"/>
              </a:lnSpc>
            </a:pPr>
            <a:r>
              <a:rPr lang="en-US" sz="974" dirty="0">
                <a:solidFill>
                  <a:srgbClr val="FFFFFF">
                    <a:alpha val="80000"/>
                  </a:srgbClr>
                </a:solidFill>
                <a:latin typeface="Quattrocento Sans" pitchFamily="34" charset="0"/>
                <a:ea typeface="Quattrocento Sans" pitchFamily="34" charset="-122"/>
                <a:cs typeface="Quattrocento Sans" pitchFamily="34" charset="-120"/>
              </a:rPr>
              <a:t>Structurally forced to remain open marketplaces with inherent quality control vulnerabilities</a:t>
            </a:r>
            <a:endParaRPr lang="en-US" sz="1600" dirty="0"/>
          </a:p>
        </p:txBody>
      </p:sp>
      <p:sp>
        <p:nvSpPr>
          <p:cNvPr id="38" name="Shape 36"/>
          <p:cNvSpPr/>
          <p:nvPr/>
        </p:nvSpPr>
        <p:spPr>
          <a:xfrm>
            <a:off x="8344913" y="3489739"/>
            <a:ext cx="3268870" cy="830470"/>
          </a:xfrm>
          <a:custGeom>
            <a:avLst/>
            <a:gdLst/>
            <a:ahLst/>
            <a:cxnLst/>
            <a:rect l="l" t="t" r="r" b="b"/>
            <a:pathLst>
              <a:path w="3268870" h="830470">
                <a:moveTo>
                  <a:pt x="70681" y="0"/>
                </a:moveTo>
                <a:lnTo>
                  <a:pt x="3198188" y="0"/>
                </a:lnTo>
                <a:cubicBezTo>
                  <a:pt x="3237224" y="0"/>
                  <a:pt x="3268870" y="31645"/>
                  <a:pt x="3268870" y="70681"/>
                </a:cubicBezTo>
                <a:lnTo>
                  <a:pt x="3268870" y="759788"/>
                </a:lnTo>
                <a:cubicBezTo>
                  <a:pt x="3268870" y="798824"/>
                  <a:pt x="3237224" y="830470"/>
                  <a:pt x="3198188" y="830470"/>
                </a:cubicBezTo>
                <a:lnTo>
                  <a:pt x="70681" y="830470"/>
                </a:lnTo>
                <a:cubicBezTo>
                  <a:pt x="31645" y="830470"/>
                  <a:pt x="0" y="798824"/>
                  <a:pt x="0" y="759788"/>
                </a:cubicBezTo>
                <a:lnTo>
                  <a:pt x="0" y="70681"/>
                </a:lnTo>
                <a:cubicBezTo>
                  <a:pt x="0" y="31671"/>
                  <a:pt x="31671" y="0"/>
                  <a:pt x="70681" y="0"/>
                </a:cubicBezTo>
                <a:close/>
              </a:path>
            </a:pathLst>
          </a:custGeom>
          <a:solidFill>
            <a:srgbClr val="FFFFFF">
              <a:alpha val="30196"/>
            </a:srgbClr>
          </a:solidFill>
          <a:ln w="25400">
            <a:solidFill>
              <a:srgbClr val="FFFFFF"/>
            </a:solidFill>
            <a:prstDash val="solid"/>
          </a:ln>
        </p:spPr>
      </p:sp>
      <p:sp>
        <p:nvSpPr>
          <p:cNvPr id="39" name="Text 37"/>
          <p:cNvSpPr/>
          <p:nvPr/>
        </p:nvSpPr>
        <p:spPr>
          <a:xfrm>
            <a:off x="8459765" y="3604591"/>
            <a:ext cx="3109843" cy="212035"/>
          </a:xfrm>
          <a:prstGeom prst="rect">
            <a:avLst/>
          </a:prstGeom>
          <a:noFill/>
          <a:ln/>
        </p:spPr>
        <p:txBody>
          <a:bodyPr wrap="square" lIns="0" tIns="0" rIns="0" bIns="0" rtlCol="0" anchor="ctr"/>
          <a:lstStyle/>
          <a:p>
            <a:pPr>
              <a:lnSpc>
                <a:spcPct val="130000"/>
              </a:lnSpc>
            </a:pPr>
            <a:r>
              <a:rPr lang="en-US" sz="1113" b="1" dirty="0">
                <a:solidFill>
                  <a:srgbClr val="FFFFFF"/>
                </a:solidFill>
                <a:latin typeface="Quattrocento Sans" pitchFamily="34" charset="0"/>
                <a:ea typeface="Quattrocento Sans" pitchFamily="34" charset="-122"/>
                <a:cs typeface="Quattrocento Sans" pitchFamily="34" charset="-120"/>
              </a:rPr>
              <a:t>Nykaa</a:t>
            </a:r>
            <a:endParaRPr lang="en-US" sz="1600" dirty="0"/>
          </a:p>
        </p:txBody>
      </p:sp>
      <p:sp>
        <p:nvSpPr>
          <p:cNvPr id="40" name="Text 38"/>
          <p:cNvSpPr/>
          <p:nvPr/>
        </p:nvSpPr>
        <p:spPr>
          <a:xfrm>
            <a:off x="8459765" y="3851965"/>
            <a:ext cx="3101009" cy="353391"/>
          </a:xfrm>
          <a:prstGeom prst="rect">
            <a:avLst/>
          </a:prstGeom>
          <a:noFill/>
          <a:ln/>
        </p:spPr>
        <p:txBody>
          <a:bodyPr wrap="square" lIns="0" tIns="0" rIns="0" bIns="0" rtlCol="0" anchor="ctr"/>
          <a:lstStyle/>
          <a:p>
            <a:pPr>
              <a:lnSpc>
                <a:spcPct val="120000"/>
              </a:lnSpc>
            </a:pPr>
            <a:r>
              <a:rPr lang="en-US" sz="974" dirty="0">
                <a:solidFill>
                  <a:srgbClr val="FFFFFF"/>
                </a:solidFill>
                <a:latin typeface="Quattrocento Sans" pitchFamily="34" charset="0"/>
                <a:ea typeface="Quattrocento Sans" pitchFamily="34" charset="-122"/>
                <a:cs typeface="Quattrocento Sans" pitchFamily="34" charset="-120"/>
              </a:rPr>
              <a:t>Leveraged legal right to operate closed, curated inventory model, systematically monopolizing trust</a:t>
            </a:r>
            <a:endParaRPr lang="en-US" sz="1600" dirty="0"/>
          </a:p>
        </p:txBody>
      </p:sp>
      <p:sp>
        <p:nvSpPr>
          <p:cNvPr id="41" name="Shape 39"/>
          <p:cNvSpPr/>
          <p:nvPr/>
        </p:nvSpPr>
        <p:spPr>
          <a:xfrm>
            <a:off x="8141713" y="4717774"/>
            <a:ext cx="3692939" cy="1272209"/>
          </a:xfrm>
          <a:custGeom>
            <a:avLst/>
            <a:gdLst/>
            <a:ahLst/>
            <a:cxnLst/>
            <a:rect l="l" t="t" r="r" b="b"/>
            <a:pathLst>
              <a:path w="3692939" h="1272209">
                <a:moveTo>
                  <a:pt x="35339" y="0"/>
                </a:moveTo>
                <a:lnTo>
                  <a:pt x="3622255" y="0"/>
                </a:lnTo>
                <a:cubicBezTo>
                  <a:pt x="3661293" y="0"/>
                  <a:pt x="3692939" y="31646"/>
                  <a:pt x="3692939" y="70684"/>
                </a:cubicBezTo>
                <a:lnTo>
                  <a:pt x="3692939" y="1201525"/>
                </a:lnTo>
                <a:cubicBezTo>
                  <a:pt x="3692939" y="1240562"/>
                  <a:pt x="3661293" y="1272209"/>
                  <a:pt x="3622255" y="1272209"/>
                </a:cubicBezTo>
                <a:lnTo>
                  <a:pt x="35339" y="1272209"/>
                </a:lnTo>
                <a:cubicBezTo>
                  <a:pt x="15822" y="1272209"/>
                  <a:pt x="0" y="1256387"/>
                  <a:pt x="0" y="1236870"/>
                </a:cubicBezTo>
                <a:lnTo>
                  <a:pt x="0" y="35339"/>
                </a:lnTo>
                <a:cubicBezTo>
                  <a:pt x="0" y="15835"/>
                  <a:pt x="15835" y="0"/>
                  <a:pt x="35339" y="0"/>
                </a:cubicBezTo>
                <a:close/>
              </a:path>
            </a:pathLst>
          </a:custGeom>
          <a:solidFill>
            <a:srgbClr val="FFFFFF"/>
          </a:solidFill>
          <a:ln/>
          <a:effectLst>
            <a:outerShdw sx="100000" sy="100000" kx="0" ky="0" algn="bl" rotWithShape="0" blurRad="26504" dist="8835" dir="5400000">
              <a:srgbClr val="000000">
                <a:alpha val="10196"/>
              </a:srgbClr>
            </a:outerShdw>
          </a:effectLst>
        </p:spPr>
      </p:sp>
      <p:sp>
        <p:nvSpPr>
          <p:cNvPr id="42" name="Shape 40"/>
          <p:cNvSpPr/>
          <p:nvPr/>
        </p:nvSpPr>
        <p:spPr>
          <a:xfrm>
            <a:off x="8141713" y="4717774"/>
            <a:ext cx="35339" cy="1272209"/>
          </a:xfrm>
          <a:custGeom>
            <a:avLst/>
            <a:gdLst/>
            <a:ahLst/>
            <a:cxnLst/>
            <a:rect l="l" t="t" r="r" b="b"/>
            <a:pathLst>
              <a:path w="35339" h="1272209">
                <a:moveTo>
                  <a:pt x="35339" y="0"/>
                </a:moveTo>
                <a:lnTo>
                  <a:pt x="35339" y="0"/>
                </a:lnTo>
                <a:lnTo>
                  <a:pt x="35339" y="1272209"/>
                </a:lnTo>
                <a:lnTo>
                  <a:pt x="35339" y="1272209"/>
                </a:lnTo>
                <a:cubicBezTo>
                  <a:pt x="15822" y="1272209"/>
                  <a:pt x="0" y="1256387"/>
                  <a:pt x="0" y="1236870"/>
                </a:cubicBezTo>
                <a:lnTo>
                  <a:pt x="0" y="35339"/>
                </a:lnTo>
                <a:cubicBezTo>
                  <a:pt x="0" y="15835"/>
                  <a:pt x="15835" y="0"/>
                  <a:pt x="35339" y="0"/>
                </a:cubicBezTo>
                <a:close/>
              </a:path>
            </a:pathLst>
          </a:custGeom>
          <a:solidFill>
            <a:srgbClr val="C87D59"/>
          </a:solidFill>
          <a:ln/>
        </p:spPr>
      </p:sp>
      <p:sp>
        <p:nvSpPr>
          <p:cNvPr id="43" name="Text 41"/>
          <p:cNvSpPr/>
          <p:nvPr/>
        </p:nvSpPr>
        <p:spPr>
          <a:xfrm>
            <a:off x="8336078" y="4894470"/>
            <a:ext cx="3392557" cy="918817"/>
          </a:xfrm>
          <a:prstGeom prst="rect">
            <a:avLst/>
          </a:prstGeom>
          <a:noFill/>
          <a:ln/>
        </p:spPr>
        <p:txBody>
          <a:bodyPr wrap="square" lIns="0" tIns="0" rIns="0" bIns="0" rtlCol="0" anchor="ctr"/>
          <a:lstStyle/>
          <a:p>
            <a:pPr>
              <a:lnSpc>
                <a:spcPct val="140000"/>
              </a:lnSpc>
            </a:pPr>
            <a:r>
              <a:rPr lang="en-US" sz="1113" b="1" dirty="0">
                <a:solidFill>
                  <a:srgbClr val="C87D59"/>
                </a:solidFill>
                <a:latin typeface="Quattrocento Sans" pitchFamily="34" charset="0"/>
                <a:ea typeface="Quattrocento Sans" pitchFamily="34" charset="-122"/>
                <a:cs typeface="Quattrocento Sans" pitchFamily="34" charset="-120"/>
              </a:rPr>
              <a:t>Strategic Advantage:</a:t>
            </a:r>
            <a:pPr>
              <a:lnSpc>
                <a:spcPct val="140000"/>
              </a:lnSpc>
            </a:pPr>
            <a:r>
              <a:rPr lang="en-US" sz="1113" dirty="0">
                <a:solidFill>
                  <a:srgbClr val="3D352E"/>
                </a:solidFill>
                <a:latin typeface="Quattrocento Sans" pitchFamily="34" charset="0"/>
                <a:ea typeface="Quattrocento Sans" pitchFamily="34" charset="-122"/>
                <a:cs typeface="Quattrocento Sans" pitchFamily="34" charset="-120"/>
              </a:rPr>
              <a:t> Foreign giants could not replicate the trust Nykaa built because they were legally barred from the inventory model that guaranteed authenticity.</a:t>
            </a:r>
            <a:endParaRPr lang="en-US" sz="1600" dirty="0"/>
          </a:p>
        </p:txBody>
      </p:sp>
    </p:spTree>
  </p:cSld>
  <p:clrMapOvr>
    <a:masterClrMapping/>
  </p:clrMapOvr>
  <p:transition>
    <p:fade/>
    <p:spd val="med"/>
  </p:transition>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F5F2"/>
        </a:solidFill>
      </p:bgPr>
    </p:bg>
    <p:spTree>
      <p:nvGrpSpPr>
        <p:cNvPr id="1" name=""/>
        <p:cNvGrpSpPr/>
        <p:nvPr/>
      </p:nvGrpSpPr>
      <p:grpSpPr>
        <a:xfrm>
          <a:off x="0" y="0"/>
          <a:ext cx="0" cy="0"/>
          <a:chOff x="0" y="0"/>
          <a:chExt cx="0" cy="0"/>
        </a:xfrm>
      </p:grpSpPr>
      <p:pic>
        <p:nvPicPr>
          <p:cNvPr id="2" name="Image 0" descr="https://kimi-img.moonshot.cn/pub/slides/okc/wi63a5hpigyng/chapter_content_community.png">    </p:cNvPr>
          <p:cNvPicPr>
            <a:picLocks noChangeAspect="1"/>
          </p:cNvPicPr>
          <p:nvPr/>
        </p:nvPicPr>
        <p:blipFill>
          <a:blip r:embed="rId1"/>
          <a:srcRect l="0" r="0" t="781" b="781"/>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4C42">
                  <a:alpha val="85000"/>
                </a:srgbClr>
              </a:gs>
              <a:gs pos="50000">
                <a:srgbClr val="5A4C42">
                  <a:alpha val="75000"/>
                </a:srgbClr>
              </a:gs>
              <a:gs pos="100000">
                <a:srgbClr val="5A4C42">
                  <a:alpha val="90000"/>
                </a:srgbClr>
              </a:gs>
            </a:gsLst>
            <a:lin ang="5400000" scaled="1"/>
          </a:gradFill>
          <a:ln/>
        </p:spPr>
      </p:sp>
      <p:sp>
        <p:nvSpPr>
          <p:cNvPr id="4" name="Text 1"/>
          <p:cNvSpPr/>
          <p:nvPr/>
        </p:nvSpPr>
        <p:spPr>
          <a:xfrm>
            <a:off x="381000" y="3140869"/>
            <a:ext cx="7391400" cy="190500"/>
          </a:xfrm>
          <a:prstGeom prst="rect">
            <a:avLst/>
          </a:prstGeom>
          <a:noFill/>
          <a:ln/>
        </p:spPr>
        <p:txBody>
          <a:bodyPr wrap="square" lIns="0" tIns="0" rIns="0" bIns="0" rtlCol="0" anchor="ctr"/>
          <a:lstStyle/>
          <a:p>
            <a:pPr>
              <a:lnSpc>
                <a:spcPct val="120000"/>
              </a:lnSpc>
            </a:pPr>
            <a:r>
              <a:rPr lang="en-US" sz="1050" b="1" spc="315" kern="0" dirty="0">
                <a:solidFill>
                  <a:srgbClr val="C87D59"/>
                </a:solidFill>
                <a:latin typeface="Quattrocento Sans" pitchFamily="34" charset="0"/>
                <a:ea typeface="Quattrocento Sans" pitchFamily="34" charset="-122"/>
                <a:cs typeface="Quattrocento Sans" pitchFamily="34" charset="-120"/>
              </a:rPr>
              <a:t>Chapter Four</a:t>
            </a:r>
            <a:endParaRPr lang="en-US" sz="1600" dirty="0"/>
          </a:p>
        </p:txBody>
      </p:sp>
      <p:sp>
        <p:nvSpPr>
          <p:cNvPr id="5" name="Text 2"/>
          <p:cNvSpPr/>
          <p:nvPr/>
        </p:nvSpPr>
        <p:spPr>
          <a:xfrm>
            <a:off x="381000" y="3559969"/>
            <a:ext cx="7705725" cy="1600200"/>
          </a:xfrm>
          <a:prstGeom prst="rect">
            <a:avLst/>
          </a:prstGeom>
          <a:noFill/>
          <a:ln/>
        </p:spPr>
        <p:txBody>
          <a:bodyPr wrap="square" lIns="0" tIns="0" rIns="0" bIns="0" rtlCol="0" anchor="ctr"/>
          <a:lstStyle/>
          <a:p>
            <a:pPr>
              <a:lnSpc>
                <a:spcPct val="90000"/>
              </a:lnSpc>
            </a:pPr>
            <a:r>
              <a:rPr lang="en-US" sz="6000" b="1" dirty="0">
                <a:solidFill>
                  <a:srgbClr val="F8F5F2"/>
                </a:solidFill>
                <a:latin typeface="Oranienbaum" pitchFamily="34" charset="0"/>
                <a:ea typeface="Oranienbaum" pitchFamily="34" charset="-122"/>
                <a:cs typeface="Oranienbaum" pitchFamily="34" charset="-120"/>
              </a:rPr>
              <a:t>Content-to-Commerce</a:t>
            </a:r>
            <a:endParaRPr lang="en-US" sz="1600" dirty="0"/>
          </a:p>
          <a:p>
            <a:pPr>
              <a:lnSpc>
                <a:spcPct val="90000"/>
              </a:lnSpc>
            </a:pPr>
            <a:r>
              <a:rPr lang="en-US" sz="6000" b="1" dirty="0">
                <a:solidFill>
                  <a:srgbClr val="F8F5F2"/>
                </a:solidFill>
                <a:latin typeface="Oranienbaum" pitchFamily="34" charset="0"/>
                <a:ea typeface="Oranienbaum" pitchFamily="34" charset="-122"/>
                <a:cs typeface="Oranienbaum" pitchFamily="34" charset="-120"/>
              </a:rPr>
              <a:t>Strategy</a:t>
            </a:r>
            <a:endParaRPr lang="en-US" sz="1600" dirty="0"/>
          </a:p>
        </p:txBody>
      </p:sp>
      <p:sp>
        <p:nvSpPr>
          <p:cNvPr id="6" name="Text 3"/>
          <p:cNvSpPr/>
          <p:nvPr/>
        </p:nvSpPr>
        <p:spPr>
          <a:xfrm>
            <a:off x="381000" y="5464969"/>
            <a:ext cx="7448550" cy="400050"/>
          </a:xfrm>
          <a:prstGeom prst="rect">
            <a:avLst/>
          </a:prstGeom>
          <a:noFill/>
          <a:ln/>
        </p:spPr>
        <p:txBody>
          <a:bodyPr wrap="square" lIns="0" tIns="0" rIns="0" bIns="0" rtlCol="0" anchor="ctr"/>
          <a:lstStyle/>
          <a:p>
            <a:pPr>
              <a:lnSpc>
                <a:spcPct val="140000"/>
              </a:lnSpc>
            </a:pPr>
            <a:r>
              <a:rPr lang="en-US" sz="1950" dirty="0">
                <a:solidFill>
                  <a:srgbClr val="F8F5F2">
                    <a:alpha val="90000"/>
                  </a:srgbClr>
                </a:solidFill>
                <a:latin typeface="Sorts Mill Goudy" pitchFamily="34" charset="0"/>
                <a:ea typeface="Sorts Mill Goudy" pitchFamily="34" charset="-122"/>
                <a:cs typeface="Sorts Mill Goudy" pitchFamily="34" charset="-120"/>
              </a:rPr>
              <a:t>Education Over Sales: Nykaa's Marketing Engine</a:t>
            </a:r>
            <a:endParaRPr lang="en-US" sz="1600" dirty="0"/>
          </a:p>
        </p:txBody>
      </p:sp>
    </p:spTree>
  </p:cSld>
  <p:clrMapOvr>
    <a:masterClrMapping/>
  </p:clrMapOvr>
  <p:transition>
    <p:fade/>
    <p:spd val="med"/>
  </p:transition>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17500" y="317500"/>
            <a:ext cx="11604625" cy="127000"/>
          </a:xfrm>
          <a:prstGeom prst="rect">
            <a:avLst/>
          </a:prstGeom>
          <a:noFill/>
          <a:ln/>
        </p:spPr>
        <p:txBody>
          <a:bodyPr wrap="square" lIns="0" tIns="0" rIns="0" bIns="0" rtlCol="0" anchor="ctr"/>
          <a:lstStyle/>
          <a:p>
            <a:pPr>
              <a:lnSpc>
                <a:spcPct val="110000"/>
              </a:lnSpc>
            </a:pPr>
            <a:r>
              <a:rPr lang="en-US" sz="750" b="1" spc="188" kern="0" dirty="0">
                <a:solidFill>
                  <a:srgbClr val="C87D59"/>
                </a:solidFill>
                <a:latin typeface="Quattrocento Sans" pitchFamily="34" charset="0"/>
                <a:ea typeface="Quattrocento Sans" pitchFamily="34" charset="-122"/>
                <a:cs typeface="Quattrocento Sans" pitchFamily="34" charset="-120"/>
              </a:rPr>
              <a:t>Content-to-Commerce Strategy</a:t>
            </a:r>
            <a:endParaRPr lang="en-US" sz="1600" dirty="0"/>
          </a:p>
        </p:txBody>
      </p:sp>
      <p:sp>
        <p:nvSpPr>
          <p:cNvPr id="3" name="Text 1"/>
          <p:cNvSpPr/>
          <p:nvPr/>
        </p:nvSpPr>
        <p:spPr>
          <a:xfrm>
            <a:off x="317500" y="508000"/>
            <a:ext cx="11699875" cy="317500"/>
          </a:xfrm>
          <a:prstGeom prst="rect">
            <a:avLst/>
          </a:prstGeom>
          <a:noFill/>
          <a:ln/>
        </p:spPr>
        <p:txBody>
          <a:bodyPr wrap="square" lIns="0" tIns="0" rIns="0" bIns="0" rtlCol="0" anchor="ctr"/>
          <a:lstStyle/>
          <a:p>
            <a:pPr>
              <a:lnSpc>
                <a:spcPct val="90000"/>
              </a:lnSpc>
            </a:pPr>
            <a:r>
              <a:rPr lang="en-US" sz="2250" b="1" dirty="0">
                <a:solidFill>
                  <a:srgbClr val="5A4C42"/>
                </a:solidFill>
                <a:latin typeface="Oranienbaum" pitchFamily="34" charset="0"/>
                <a:ea typeface="Oranienbaum" pitchFamily="34" charset="-122"/>
                <a:cs typeface="Oranienbaum" pitchFamily="34" charset="-120"/>
              </a:rPr>
              <a:t>The Three Pillars: Magazine, Network, and Influencers</a:t>
            </a:r>
            <a:endParaRPr lang="en-US" sz="1600" dirty="0"/>
          </a:p>
        </p:txBody>
      </p:sp>
      <p:sp>
        <p:nvSpPr>
          <p:cNvPr id="4" name="Shape 2"/>
          <p:cNvSpPr/>
          <p:nvPr/>
        </p:nvSpPr>
        <p:spPr>
          <a:xfrm>
            <a:off x="317500" y="1000125"/>
            <a:ext cx="3746500" cy="2492375"/>
          </a:xfrm>
          <a:custGeom>
            <a:avLst/>
            <a:gdLst/>
            <a:ahLst/>
            <a:cxnLst/>
            <a:rect l="l" t="t" r="r" b="b"/>
            <a:pathLst>
              <a:path w="3746500" h="2492375">
                <a:moveTo>
                  <a:pt x="31750" y="0"/>
                </a:moveTo>
                <a:lnTo>
                  <a:pt x="3714750" y="0"/>
                </a:lnTo>
                <a:cubicBezTo>
                  <a:pt x="3732273" y="0"/>
                  <a:pt x="3746500" y="14227"/>
                  <a:pt x="3746500" y="31750"/>
                </a:cubicBezTo>
                <a:lnTo>
                  <a:pt x="3746500" y="2428869"/>
                </a:lnTo>
                <a:cubicBezTo>
                  <a:pt x="3746500" y="2463943"/>
                  <a:pt x="3718068" y="2492375"/>
                  <a:pt x="3682994" y="2492375"/>
                </a:cubicBezTo>
                <a:lnTo>
                  <a:pt x="63506" y="2492375"/>
                </a:lnTo>
                <a:cubicBezTo>
                  <a:pt x="28432" y="2492375"/>
                  <a:pt x="0" y="2463943"/>
                  <a:pt x="0" y="2428869"/>
                </a:cubicBezTo>
                <a:lnTo>
                  <a:pt x="0" y="31750"/>
                </a:lnTo>
                <a:cubicBezTo>
                  <a:pt x="0" y="14227"/>
                  <a:pt x="14227" y="0"/>
                  <a:pt x="31750" y="0"/>
                </a:cubicBezTo>
                <a:close/>
              </a:path>
            </a:pathLst>
          </a:custGeom>
          <a:solidFill>
            <a:srgbClr val="FFFFFF"/>
          </a:solidFill>
          <a:ln/>
          <a:effectLst>
            <a:outerShdw sx="100000" sy="100000" kx="0" ky="0" algn="bl" rotWithShape="0" blurRad="23813" dist="7938" dir="5400000">
              <a:srgbClr val="000000">
                <a:alpha val="10196"/>
              </a:srgbClr>
            </a:outerShdw>
          </a:effectLst>
        </p:spPr>
      </p:sp>
      <p:sp>
        <p:nvSpPr>
          <p:cNvPr id="5" name="Shape 3"/>
          <p:cNvSpPr/>
          <p:nvPr/>
        </p:nvSpPr>
        <p:spPr>
          <a:xfrm>
            <a:off x="317500" y="1000125"/>
            <a:ext cx="3746500" cy="31750"/>
          </a:xfrm>
          <a:custGeom>
            <a:avLst/>
            <a:gdLst/>
            <a:ahLst/>
            <a:cxnLst/>
            <a:rect l="l" t="t" r="r" b="b"/>
            <a:pathLst>
              <a:path w="3746500" h="31750">
                <a:moveTo>
                  <a:pt x="31750" y="0"/>
                </a:moveTo>
                <a:lnTo>
                  <a:pt x="3714750" y="0"/>
                </a:lnTo>
                <a:cubicBezTo>
                  <a:pt x="3732273" y="0"/>
                  <a:pt x="3746500" y="14227"/>
                  <a:pt x="3746500" y="31750"/>
                </a:cubicBezTo>
                <a:lnTo>
                  <a:pt x="3746500" y="31750"/>
                </a:lnTo>
                <a:lnTo>
                  <a:pt x="0" y="31750"/>
                </a:lnTo>
                <a:lnTo>
                  <a:pt x="0" y="31750"/>
                </a:lnTo>
                <a:cubicBezTo>
                  <a:pt x="0" y="14227"/>
                  <a:pt x="14227" y="0"/>
                  <a:pt x="31750" y="0"/>
                </a:cubicBezTo>
                <a:close/>
              </a:path>
            </a:pathLst>
          </a:custGeom>
          <a:solidFill>
            <a:srgbClr val="C87D59"/>
          </a:solidFill>
          <a:ln/>
        </p:spPr>
      </p:sp>
      <p:sp>
        <p:nvSpPr>
          <p:cNvPr id="6" name="Shape 4"/>
          <p:cNvSpPr/>
          <p:nvPr/>
        </p:nvSpPr>
        <p:spPr>
          <a:xfrm>
            <a:off x="476250" y="1174750"/>
            <a:ext cx="444500" cy="444500"/>
          </a:xfrm>
          <a:custGeom>
            <a:avLst/>
            <a:gdLst/>
            <a:ahLst/>
            <a:cxnLst/>
            <a:rect l="l" t="t" r="r" b="b"/>
            <a:pathLst>
              <a:path w="444500" h="444500">
                <a:moveTo>
                  <a:pt x="222250" y="0"/>
                </a:moveTo>
                <a:lnTo>
                  <a:pt x="222250" y="0"/>
                </a:lnTo>
                <a:cubicBezTo>
                  <a:pt x="344913" y="0"/>
                  <a:pt x="444500" y="99587"/>
                  <a:pt x="444500" y="222250"/>
                </a:cubicBezTo>
                <a:lnTo>
                  <a:pt x="444500" y="222250"/>
                </a:lnTo>
                <a:cubicBezTo>
                  <a:pt x="444500" y="344913"/>
                  <a:pt x="344913" y="444500"/>
                  <a:pt x="222250" y="444500"/>
                </a:cubicBezTo>
                <a:lnTo>
                  <a:pt x="222250" y="444500"/>
                </a:lnTo>
                <a:cubicBezTo>
                  <a:pt x="99587" y="444500"/>
                  <a:pt x="0" y="344913"/>
                  <a:pt x="0" y="222250"/>
                </a:cubicBezTo>
                <a:lnTo>
                  <a:pt x="0" y="222250"/>
                </a:lnTo>
                <a:cubicBezTo>
                  <a:pt x="0" y="99587"/>
                  <a:pt x="99587" y="0"/>
                  <a:pt x="222250" y="0"/>
                </a:cubicBezTo>
                <a:close/>
              </a:path>
            </a:pathLst>
          </a:custGeom>
          <a:solidFill>
            <a:srgbClr val="C87D59">
              <a:alpha val="20000"/>
            </a:srgbClr>
          </a:solidFill>
          <a:ln/>
        </p:spPr>
      </p:sp>
      <p:sp>
        <p:nvSpPr>
          <p:cNvPr id="7" name="Shape 5"/>
          <p:cNvSpPr/>
          <p:nvPr/>
        </p:nvSpPr>
        <p:spPr>
          <a:xfrm>
            <a:off x="603250" y="1301750"/>
            <a:ext cx="190500" cy="190500"/>
          </a:xfrm>
          <a:custGeom>
            <a:avLst/>
            <a:gdLst/>
            <a:ahLst/>
            <a:cxnLst/>
            <a:rect l="l" t="t" r="r" b="b"/>
            <a:pathLst>
              <a:path w="190500" h="190500">
                <a:moveTo>
                  <a:pt x="95250" y="52574"/>
                </a:moveTo>
                <a:lnTo>
                  <a:pt x="95250" y="167655"/>
                </a:lnTo>
                <a:lnTo>
                  <a:pt x="95436" y="167580"/>
                </a:lnTo>
                <a:cubicBezTo>
                  <a:pt x="115751" y="159134"/>
                  <a:pt x="137554" y="154781"/>
                  <a:pt x="159544" y="154781"/>
                </a:cubicBezTo>
                <a:lnTo>
                  <a:pt x="166688" y="154781"/>
                </a:lnTo>
                <a:lnTo>
                  <a:pt x="166688" y="35719"/>
                </a:lnTo>
                <a:lnTo>
                  <a:pt x="159544" y="35719"/>
                </a:lnTo>
                <a:cubicBezTo>
                  <a:pt x="143842" y="35719"/>
                  <a:pt x="128253" y="38844"/>
                  <a:pt x="113742" y="44872"/>
                </a:cubicBezTo>
                <a:cubicBezTo>
                  <a:pt x="107491" y="47476"/>
                  <a:pt x="101315" y="50043"/>
                  <a:pt x="95250" y="52574"/>
                </a:cubicBezTo>
                <a:close/>
                <a:moveTo>
                  <a:pt x="85911" y="22882"/>
                </a:moveTo>
                <a:lnTo>
                  <a:pt x="95250" y="26789"/>
                </a:lnTo>
                <a:lnTo>
                  <a:pt x="104589" y="22882"/>
                </a:lnTo>
                <a:cubicBezTo>
                  <a:pt x="122002" y="15627"/>
                  <a:pt x="140680" y="11906"/>
                  <a:pt x="159544" y="11906"/>
                </a:cubicBezTo>
                <a:lnTo>
                  <a:pt x="172641" y="11906"/>
                </a:lnTo>
                <a:cubicBezTo>
                  <a:pt x="182500" y="11906"/>
                  <a:pt x="190500" y="19906"/>
                  <a:pt x="190500" y="29766"/>
                </a:cubicBezTo>
                <a:lnTo>
                  <a:pt x="190500" y="160734"/>
                </a:lnTo>
                <a:cubicBezTo>
                  <a:pt x="190500" y="170594"/>
                  <a:pt x="182500" y="178594"/>
                  <a:pt x="172641" y="178594"/>
                </a:cubicBezTo>
                <a:lnTo>
                  <a:pt x="159544" y="178594"/>
                </a:lnTo>
                <a:cubicBezTo>
                  <a:pt x="140680" y="178594"/>
                  <a:pt x="122002" y="182314"/>
                  <a:pt x="104589" y="189570"/>
                </a:cubicBezTo>
                <a:lnTo>
                  <a:pt x="99826" y="191542"/>
                </a:lnTo>
                <a:cubicBezTo>
                  <a:pt x="96887" y="192770"/>
                  <a:pt x="93613" y="192770"/>
                  <a:pt x="90674" y="191542"/>
                </a:cubicBezTo>
                <a:lnTo>
                  <a:pt x="85911" y="189570"/>
                </a:lnTo>
                <a:cubicBezTo>
                  <a:pt x="68498" y="182314"/>
                  <a:pt x="49820" y="178594"/>
                  <a:pt x="30956" y="178594"/>
                </a:cubicBezTo>
                <a:lnTo>
                  <a:pt x="17859" y="178594"/>
                </a:lnTo>
                <a:cubicBezTo>
                  <a:pt x="8000" y="178594"/>
                  <a:pt x="0" y="170594"/>
                  <a:pt x="0" y="160734"/>
                </a:cubicBezTo>
                <a:lnTo>
                  <a:pt x="0" y="29766"/>
                </a:lnTo>
                <a:cubicBezTo>
                  <a:pt x="0" y="19906"/>
                  <a:pt x="8000" y="11906"/>
                  <a:pt x="17859" y="11906"/>
                </a:cubicBezTo>
                <a:lnTo>
                  <a:pt x="30956" y="11906"/>
                </a:lnTo>
                <a:cubicBezTo>
                  <a:pt x="49820" y="11906"/>
                  <a:pt x="68498" y="15627"/>
                  <a:pt x="85911" y="22882"/>
                </a:cubicBezTo>
                <a:close/>
              </a:path>
            </a:pathLst>
          </a:custGeom>
          <a:solidFill>
            <a:srgbClr val="C87D59"/>
          </a:solidFill>
          <a:ln/>
        </p:spPr>
      </p:sp>
      <p:sp>
        <p:nvSpPr>
          <p:cNvPr id="8" name="Text 6"/>
          <p:cNvSpPr/>
          <p:nvPr/>
        </p:nvSpPr>
        <p:spPr>
          <a:xfrm>
            <a:off x="476250" y="1746250"/>
            <a:ext cx="3508375" cy="222250"/>
          </a:xfrm>
          <a:prstGeom prst="rect">
            <a:avLst/>
          </a:prstGeom>
          <a:noFill/>
          <a:ln/>
        </p:spPr>
        <p:txBody>
          <a:bodyPr wrap="square" lIns="0" tIns="0" rIns="0" bIns="0" rtlCol="0" anchor="ctr"/>
          <a:lstStyle/>
          <a:p>
            <a:pPr>
              <a:lnSpc>
                <a:spcPct val="120000"/>
              </a:lnSpc>
            </a:pPr>
            <a:r>
              <a:rPr lang="en-US" sz="1250" b="1" dirty="0">
                <a:solidFill>
                  <a:srgbClr val="5A4C42"/>
                </a:solidFill>
                <a:latin typeface="Oranienbaum" pitchFamily="34" charset="0"/>
                <a:ea typeface="Oranienbaum" pitchFamily="34" charset="-122"/>
                <a:cs typeface="Oranienbaum" pitchFamily="34" charset="-120"/>
              </a:rPr>
              <a:t>Nykaa Beauty Book</a:t>
            </a:r>
            <a:endParaRPr lang="en-US" sz="1600" dirty="0"/>
          </a:p>
        </p:txBody>
      </p:sp>
      <p:sp>
        <p:nvSpPr>
          <p:cNvPr id="9" name="Text 7"/>
          <p:cNvSpPr/>
          <p:nvPr/>
        </p:nvSpPr>
        <p:spPr>
          <a:xfrm>
            <a:off x="476250" y="2063750"/>
            <a:ext cx="3492500" cy="825500"/>
          </a:xfrm>
          <a:prstGeom prst="rect">
            <a:avLst/>
          </a:prstGeom>
          <a:noFill/>
          <a:ln/>
        </p:spPr>
        <p:txBody>
          <a:bodyPr wrap="square" lIns="0" tIns="0" rIns="0" bIns="0" rtlCol="0" anchor="ctr"/>
          <a:lstStyle/>
          <a:p>
            <a:pPr>
              <a:lnSpc>
                <a:spcPct val="140000"/>
              </a:lnSpc>
            </a:pPr>
            <a:r>
              <a:rPr lang="en-US" sz="1000" dirty="0">
                <a:solidFill>
                  <a:srgbClr val="3D352E"/>
                </a:solidFill>
                <a:latin typeface="Quattrocento Sans" pitchFamily="34" charset="0"/>
                <a:ea typeface="Quattrocento Sans" pitchFamily="34" charset="-122"/>
                <a:cs typeface="Quattrocento Sans" pitchFamily="34" charset="-120"/>
              </a:rPr>
              <a:t>Launched an in-house digital magazine with deep instructional content: regimen building guides, ingredient analysis, and objective advice for specific dermatological concerns.</a:t>
            </a:r>
            <a:endParaRPr lang="en-US" sz="1600" dirty="0"/>
          </a:p>
        </p:txBody>
      </p:sp>
      <p:sp>
        <p:nvSpPr>
          <p:cNvPr id="10" name="Shape 8"/>
          <p:cNvSpPr/>
          <p:nvPr/>
        </p:nvSpPr>
        <p:spPr>
          <a:xfrm>
            <a:off x="476250" y="2984500"/>
            <a:ext cx="3429000" cy="349250"/>
          </a:xfrm>
          <a:custGeom>
            <a:avLst/>
            <a:gdLst/>
            <a:ahLst/>
            <a:cxnLst/>
            <a:rect l="l" t="t" r="r" b="b"/>
            <a:pathLst>
              <a:path w="3429000" h="349250">
                <a:moveTo>
                  <a:pt x="31750" y="0"/>
                </a:moveTo>
                <a:lnTo>
                  <a:pt x="3397250" y="0"/>
                </a:lnTo>
                <a:cubicBezTo>
                  <a:pt x="3414785" y="0"/>
                  <a:pt x="3429000" y="14215"/>
                  <a:pt x="3429000" y="31750"/>
                </a:cubicBezTo>
                <a:lnTo>
                  <a:pt x="3429000" y="317500"/>
                </a:lnTo>
                <a:cubicBezTo>
                  <a:pt x="3429000" y="335035"/>
                  <a:pt x="3414785" y="349250"/>
                  <a:pt x="3397250" y="349250"/>
                </a:cubicBezTo>
                <a:lnTo>
                  <a:pt x="31750" y="349250"/>
                </a:lnTo>
                <a:cubicBezTo>
                  <a:pt x="14215" y="349250"/>
                  <a:pt x="0" y="335035"/>
                  <a:pt x="0" y="317500"/>
                </a:cubicBezTo>
                <a:lnTo>
                  <a:pt x="0" y="31750"/>
                </a:lnTo>
                <a:cubicBezTo>
                  <a:pt x="0" y="14215"/>
                  <a:pt x="14215" y="0"/>
                  <a:pt x="31750" y="0"/>
                </a:cubicBezTo>
                <a:close/>
              </a:path>
            </a:pathLst>
          </a:custGeom>
          <a:solidFill>
            <a:srgbClr val="C87D59">
              <a:alpha val="10196"/>
            </a:srgbClr>
          </a:solidFill>
          <a:ln/>
        </p:spPr>
      </p:sp>
      <p:sp>
        <p:nvSpPr>
          <p:cNvPr id="11" name="Text 9"/>
          <p:cNvSpPr/>
          <p:nvPr/>
        </p:nvSpPr>
        <p:spPr>
          <a:xfrm>
            <a:off x="571500" y="3079750"/>
            <a:ext cx="3294063" cy="158750"/>
          </a:xfrm>
          <a:prstGeom prst="rect">
            <a:avLst/>
          </a:prstGeom>
          <a:noFill/>
          <a:ln/>
        </p:spPr>
        <p:txBody>
          <a:bodyPr wrap="square" lIns="0" tIns="0" rIns="0" bIns="0" rtlCol="0" anchor="ctr"/>
          <a:lstStyle/>
          <a:p>
            <a:pPr>
              <a:lnSpc>
                <a:spcPct val="120000"/>
              </a:lnSpc>
            </a:pPr>
            <a:r>
              <a:rPr lang="en-US" sz="875" b="1" dirty="0">
                <a:solidFill>
                  <a:srgbClr val="3D352E"/>
                </a:solidFill>
                <a:latin typeface="Quattrocento Sans" pitchFamily="34" charset="0"/>
                <a:ea typeface="Quattrocento Sans" pitchFamily="34" charset="-122"/>
                <a:cs typeface="Quattrocento Sans" pitchFamily="34" charset="-120"/>
              </a:rPr>
              <a:t>Positioned Nykaa as:</a:t>
            </a:r>
            <a:pPr>
              <a:lnSpc>
                <a:spcPct val="120000"/>
              </a:lnSpc>
            </a:pPr>
            <a:r>
              <a:rPr lang="en-US" sz="875" dirty="0">
                <a:solidFill>
                  <a:srgbClr val="3D352E"/>
                </a:solidFill>
                <a:latin typeface="Quattrocento Sans" pitchFamily="34" charset="0"/>
                <a:ea typeface="Quattrocento Sans" pitchFamily="34" charset="-122"/>
                <a:cs typeface="Quattrocento Sans" pitchFamily="34" charset="-120"/>
              </a:rPr>
              <a:t> Authoritative beauty educator</a:t>
            </a:r>
            <a:endParaRPr lang="en-US" sz="1600" dirty="0"/>
          </a:p>
        </p:txBody>
      </p:sp>
      <p:sp>
        <p:nvSpPr>
          <p:cNvPr id="12" name="Shape 10"/>
          <p:cNvSpPr/>
          <p:nvPr/>
        </p:nvSpPr>
        <p:spPr>
          <a:xfrm>
            <a:off x="4222750" y="1000125"/>
            <a:ext cx="3746500" cy="2492375"/>
          </a:xfrm>
          <a:custGeom>
            <a:avLst/>
            <a:gdLst/>
            <a:ahLst/>
            <a:cxnLst/>
            <a:rect l="l" t="t" r="r" b="b"/>
            <a:pathLst>
              <a:path w="3746500" h="2492375">
                <a:moveTo>
                  <a:pt x="31750" y="0"/>
                </a:moveTo>
                <a:lnTo>
                  <a:pt x="3714750" y="0"/>
                </a:lnTo>
                <a:cubicBezTo>
                  <a:pt x="3732273" y="0"/>
                  <a:pt x="3746500" y="14227"/>
                  <a:pt x="3746500" y="31750"/>
                </a:cubicBezTo>
                <a:lnTo>
                  <a:pt x="3746500" y="2428869"/>
                </a:lnTo>
                <a:cubicBezTo>
                  <a:pt x="3746500" y="2463943"/>
                  <a:pt x="3718068" y="2492375"/>
                  <a:pt x="3682994" y="2492375"/>
                </a:cubicBezTo>
                <a:lnTo>
                  <a:pt x="63506" y="2492375"/>
                </a:lnTo>
                <a:cubicBezTo>
                  <a:pt x="28432" y="2492375"/>
                  <a:pt x="0" y="2463943"/>
                  <a:pt x="0" y="2428869"/>
                </a:cubicBezTo>
                <a:lnTo>
                  <a:pt x="0" y="31750"/>
                </a:lnTo>
                <a:cubicBezTo>
                  <a:pt x="0" y="14227"/>
                  <a:pt x="14227" y="0"/>
                  <a:pt x="31750" y="0"/>
                </a:cubicBezTo>
                <a:close/>
              </a:path>
            </a:pathLst>
          </a:custGeom>
          <a:solidFill>
            <a:srgbClr val="FFFFFF"/>
          </a:solidFill>
          <a:ln/>
          <a:effectLst>
            <a:outerShdw sx="100000" sy="100000" kx="0" ky="0" algn="bl" rotWithShape="0" blurRad="23813" dist="7938" dir="5400000">
              <a:srgbClr val="000000">
                <a:alpha val="10196"/>
              </a:srgbClr>
            </a:outerShdw>
          </a:effectLst>
        </p:spPr>
      </p:sp>
      <p:sp>
        <p:nvSpPr>
          <p:cNvPr id="13" name="Shape 11"/>
          <p:cNvSpPr/>
          <p:nvPr/>
        </p:nvSpPr>
        <p:spPr>
          <a:xfrm>
            <a:off x="4222750" y="1000125"/>
            <a:ext cx="3746500" cy="31750"/>
          </a:xfrm>
          <a:custGeom>
            <a:avLst/>
            <a:gdLst/>
            <a:ahLst/>
            <a:cxnLst/>
            <a:rect l="l" t="t" r="r" b="b"/>
            <a:pathLst>
              <a:path w="3746500" h="31750">
                <a:moveTo>
                  <a:pt x="31750" y="0"/>
                </a:moveTo>
                <a:lnTo>
                  <a:pt x="3714750" y="0"/>
                </a:lnTo>
                <a:cubicBezTo>
                  <a:pt x="3732273" y="0"/>
                  <a:pt x="3746500" y="14227"/>
                  <a:pt x="3746500" y="31750"/>
                </a:cubicBezTo>
                <a:lnTo>
                  <a:pt x="3746500" y="31750"/>
                </a:lnTo>
                <a:lnTo>
                  <a:pt x="0" y="31750"/>
                </a:lnTo>
                <a:lnTo>
                  <a:pt x="0" y="31750"/>
                </a:lnTo>
                <a:cubicBezTo>
                  <a:pt x="0" y="14227"/>
                  <a:pt x="14227" y="0"/>
                  <a:pt x="31750" y="0"/>
                </a:cubicBezTo>
                <a:close/>
              </a:path>
            </a:pathLst>
          </a:custGeom>
          <a:solidFill>
            <a:srgbClr val="5A4C42"/>
          </a:solidFill>
          <a:ln/>
        </p:spPr>
      </p:sp>
      <p:sp>
        <p:nvSpPr>
          <p:cNvPr id="14" name="Shape 12"/>
          <p:cNvSpPr/>
          <p:nvPr/>
        </p:nvSpPr>
        <p:spPr>
          <a:xfrm>
            <a:off x="4381500" y="1174750"/>
            <a:ext cx="444500" cy="444500"/>
          </a:xfrm>
          <a:custGeom>
            <a:avLst/>
            <a:gdLst/>
            <a:ahLst/>
            <a:cxnLst/>
            <a:rect l="l" t="t" r="r" b="b"/>
            <a:pathLst>
              <a:path w="444500" h="444500">
                <a:moveTo>
                  <a:pt x="222250" y="0"/>
                </a:moveTo>
                <a:lnTo>
                  <a:pt x="222250" y="0"/>
                </a:lnTo>
                <a:cubicBezTo>
                  <a:pt x="344913" y="0"/>
                  <a:pt x="444500" y="99587"/>
                  <a:pt x="444500" y="222250"/>
                </a:cubicBezTo>
                <a:lnTo>
                  <a:pt x="444500" y="222250"/>
                </a:lnTo>
                <a:cubicBezTo>
                  <a:pt x="444500" y="344913"/>
                  <a:pt x="344913" y="444500"/>
                  <a:pt x="222250" y="444500"/>
                </a:cubicBezTo>
                <a:lnTo>
                  <a:pt x="222250" y="444500"/>
                </a:lnTo>
                <a:cubicBezTo>
                  <a:pt x="99587" y="444500"/>
                  <a:pt x="0" y="344913"/>
                  <a:pt x="0" y="222250"/>
                </a:cubicBezTo>
                <a:lnTo>
                  <a:pt x="0" y="222250"/>
                </a:lnTo>
                <a:cubicBezTo>
                  <a:pt x="0" y="99587"/>
                  <a:pt x="99587" y="0"/>
                  <a:pt x="222250" y="0"/>
                </a:cubicBezTo>
                <a:close/>
              </a:path>
            </a:pathLst>
          </a:custGeom>
          <a:solidFill>
            <a:srgbClr val="5A4C42">
              <a:alpha val="20000"/>
            </a:srgbClr>
          </a:solidFill>
          <a:ln/>
        </p:spPr>
      </p:sp>
      <p:sp>
        <p:nvSpPr>
          <p:cNvPr id="15" name="Shape 13"/>
          <p:cNvSpPr/>
          <p:nvPr/>
        </p:nvSpPr>
        <p:spPr>
          <a:xfrm>
            <a:off x="4484688" y="1301750"/>
            <a:ext cx="238125" cy="190500"/>
          </a:xfrm>
          <a:custGeom>
            <a:avLst/>
            <a:gdLst/>
            <a:ahLst/>
            <a:cxnLst/>
            <a:rect l="l" t="t" r="r" b="b"/>
            <a:pathLst>
              <a:path w="238125" h="190500">
                <a:moveTo>
                  <a:pt x="119063" y="5953"/>
                </a:moveTo>
                <a:cubicBezTo>
                  <a:pt x="140419" y="5953"/>
                  <a:pt x="157758" y="23292"/>
                  <a:pt x="157758" y="44648"/>
                </a:cubicBezTo>
                <a:cubicBezTo>
                  <a:pt x="157758" y="66005"/>
                  <a:pt x="140419" y="83344"/>
                  <a:pt x="119063" y="83344"/>
                </a:cubicBezTo>
                <a:cubicBezTo>
                  <a:pt x="97706" y="83344"/>
                  <a:pt x="80367" y="66005"/>
                  <a:pt x="80367" y="44648"/>
                </a:cubicBezTo>
                <a:cubicBezTo>
                  <a:pt x="80367" y="23292"/>
                  <a:pt x="97706" y="5953"/>
                  <a:pt x="119063" y="5953"/>
                </a:cubicBezTo>
                <a:close/>
                <a:moveTo>
                  <a:pt x="35719" y="32742"/>
                </a:moveTo>
                <a:cubicBezTo>
                  <a:pt x="50504" y="32742"/>
                  <a:pt x="62508" y="44746"/>
                  <a:pt x="62508" y="59531"/>
                </a:cubicBezTo>
                <a:cubicBezTo>
                  <a:pt x="62508" y="74317"/>
                  <a:pt x="50504" y="86320"/>
                  <a:pt x="35719" y="86320"/>
                </a:cubicBezTo>
                <a:cubicBezTo>
                  <a:pt x="20933" y="86320"/>
                  <a:pt x="8930" y="74317"/>
                  <a:pt x="8930" y="59531"/>
                </a:cubicBezTo>
                <a:cubicBezTo>
                  <a:pt x="8930" y="44746"/>
                  <a:pt x="20933" y="32742"/>
                  <a:pt x="35719" y="32742"/>
                </a:cubicBezTo>
                <a:close/>
                <a:moveTo>
                  <a:pt x="0" y="154781"/>
                </a:moveTo>
                <a:cubicBezTo>
                  <a:pt x="0" y="128476"/>
                  <a:pt x="21320" y="107156"/>
                  <a:pt x="47625" y="107156"/>
                </a:cubicBezTo>
                <a:cubicBezTo>
                  <a:pt x="52388" y="107156"/>
                  <a:pt x="57001" y="107863"/>
                  <a:pt x="61354" y="109165"/>
                </a:cubicBezTo>
                <a:cubicBezTo>
                  <a:pt x="49113" y="122858"/>
                  <a:pt x="41672" y="140940"/>
                  <a:pt x="41672" y="160734"/>
                </a:cubicBezTo>
                <a:lnTo>
                  <a:pt x="41672" y="166688"/>
                </a:lnTo>
                <a:cubicBezTo>
                  <a:pt x="41672" y="170929"/>
                  <a:pt x="42565" y="174947"/>
                  <a:pt x="44165" y="178594"/>
                </a:cubicBezTo>
                <a:lnTo>
                  <a:pt x="11906" y="178594"/>
                </a:lnTo>
                <a:cubicBezTo>
                  <a:pt x="5321" y="178594"/>
                  <a:pt x="0" y="173273"/>
                  <a:pt x="0" y="166688"/>
                </a:cubicBezTo>
                <a:lnTo>
                  <a:pt x="0" y="154781"/>
                </a:lnTo>
                <a:close/>
                <a:moveTo>
                  <a:pt x="193960" y="178594"/>
                </a:moveTo>
                <a:cubicBezTo>
                  <a:pt x="195560" y="174947"/>
                  <a:pt x="196453" y="170929"/>
                  <a:pt x="196453" y="166688"/>
                </a:cubicBezTo>
                <a:lnTo>
                  <a:pt x="196453" y="160734"/>
                </a:lnTo>
                <a:cubicBezTo>
                  <a:pt x="196453" y="140940"/>
                  <a:pt x="189012" y="122858"/>
                  <a:pt x="176771" y="109165"/>
                </a:cubicBezTo>
                <a:cubicBezTo>
                  <a:pt x="181124" y="107863"/>
                  <a:pt x="185738" y="107156"/>
                  <a:pt x="190500" y="107156"/>
                </a:cubicBezTo>
                <a:cubicBezTo>
                  <a:pt x="216805" y="107156"/>
                  <a:pt x="238125" y="128476"/>
                  <a:pt x="238125" y="154781"/>
                </a:cubicBezTo>
                <a:lnTo>
                  <a:pt x="238125" y="166688"/>
                </a:lnTo>
                <a:cubicBezTo>
                  <a:pt x="238125" y="173273"/>
                  <a:pt x="232804" y="178594"/>
                  <a:pt x="226219" y="178594"/>
                </a:cubicBezTo>
                <a:lnTo>
                  <a:pt x="193960" y="178594"/>
                </a:lnTo>
                <a:close/>
                <a:moveTo>
                  <a:pt x="175617" y="59531"/>
                </a:moveTo>
                <a:cubicBezTo>
                  <a:pt x="175617" y="44746"/>
                  <a:pt x="187621" y="32742"/>
                  <a:pt x="202406" y="32742"/>
                </a:cubicBezTo>
                <a:cubicBezTo>
                  <a:pt x="217192" y="32742"/>
                  <a:pt x="229195" y="44746"/>
                  <a:pt x="229195" y="59531"/>
                </a:cubicBezTo>
                <a:cubicBezTo>
                  <a:pt x="229195" y="74317"/>
                  <a:pt x="217192" y="86320"/>
                  <a:pt x="202406" y="86320"/>
                </a:cubicBezTo>
                <a:cubicBezTo>
                  <a:pt x="187621" y="86320"/>
                  <a:pt x="175617" y="74317"/>
                  <a:pt x="175617" y="59531"/>
                </a:cubicBezTo>
                <a:close/>
                <a:moveTo>
                  <a:pt x="59531" y="160734"/>
                </a:moveTo>
                <a:cubicBezTo>
                  <a:pt x="59531" y="127843"/>
                  <a:pt x="86171" y="101203"/>
                  <a:pt x="119063" y="101203"/>
                </a:cubicBezTo>
                <a:cubicBezTo>
                  <a:pt x="151954" y="101203"/>
                  <a:pt x="178594" y="127843"/>
                  <a:pt x="178594" y="160734"/>
                </a:cubicBezTo>
                <a:lnTo>
                  <a:pt x="178594" y="166688"/>
                </a:lnTo>
                <a:cubicBezTo>
                  <a:pt x="178594" y="173273"/>
                  <a:pt x="173273" y="178594"/>
                  <a:pt x="166688" y="178594"/>
                </a:cubicBezTo>
                <a:lnTo>
                  <a:pt x="71438" y="178594"/>
                </a:lnTo>
                <a:cubicBezTo>
                  <a:pt x="64852" y="178594"/>
                  <a:pt x="59531" y="173273"/>
                  <a:pt x="59531" y="166688"/>
                </a:cubicBezTo>
                <a:lnTo>
                  <a:pt x="59531" y="160734"/>
                </a:lnTo>
                <a:close/>
              </a:path>
            </a:pathLst>
          </a:custGeom>
          <a:solidFill>
            <a:srgbClr val="5A4C42"/>
          </a:solidFill>
          <a:ln/>
        </p:spPr>
      </p:sp>
      <p:sp>
        <p:nvSpPr>
          <p:cNvPr id="16" name="Text 14"/>
          <p:cNvSpPr/>
          <p:nvPr/>
        </p:nvSpPr>
        <p:spPr>
          <a:xfrm>
            <a:off x="4381500" y="1746250"/>
            <a:ext cx="3508375" cy="222250"/>
          </a:xfrm>
          <a:prstGeom prst="rect">
            <a:avLst/>
          </a:prstGeom>
          <a:noFill/>
          <a:ln/>
        </p:spPr>
        <p:txBody>
          <a:bodyPr wrap="square" lIns="0" tIns="0" rIns="0" bIns="0" rtlCol="0" anchor="ctr"/>
          <a:lstStyle/>
          <a:p>
            <a:pPr>
              <a:lnSpc>
                <a:spcPct val="120000"/>
              </a:lnSpc>
            </a:pPr>
            <a:r>
              <a:rPr lang="en-US" sz="1250" b="1" dirty="0">
                <a:solidFill>
                  <a:srgbClr val="5A4C42"/>
                </a:solidFill>
                <a:latin typeface="Oranienbaum" pitchFamily="34" charset="0"/>
                <a:ea typeface="Oranienbaum" pitchFamily="34" charset="-122"/>
                <a:cs typeface="Oranienbaum" pitchFamily="34" charset="-120"/>
              </a:rPr>
              <a:t>Nykaa Network</a:t>
            </a:r>
            <a:endParaRPr lang="en-US" sz="1600" dirty="0"/>
          </a:p>
        </p:txBody>
      </p:sp>
      <p:sp>
        <p:nvSpPr>
          <p:cNvPr id="17" name="Text 15"/>
          <p:cNvSpPr/>
          <p:nvPr/>
        </p:nvSpPr>
        <p:spPr>
          <a:xfrm>
            <a:off x="4381500" y="2063750"/>
            <a:ext cx="3492500" cy="825500"/>
          </a:xfrm>
          <a:prstGeom prst="rect">
            <a:avLst/>
          </a:prstGeom>
          <a:noFill/>
          <a:ln/>
        </p:spPr>
        <p:txBody>
          <a:bodyPr wrap="square" lIns="0" tIns="0" rIns="0" bIns="0" rtlCol="0" anchor="ctr"/>
          <a:lstStyle/>
          <a:p>
            <a:pPr>
              <a:lnSpc>
                <a:spcPct val="140000"/>
              </a:lnSpc>
            </a:pPr>
            <a:r>
              <a:rPr lang="en-US" sz="1000" dirty="0">
                <a:solidFill>
                  <a:srgbClr val="3D352E"/>
                </a:solidFill>
                <a:latin typeface="Quattrocento Sans" pitchFamily="34" charset="0"/>
                <a:ea typeface="Quattrocento Sans" pitchFamily="34" charset="-122"/>
                <a:cs typeface="Quattrocento Sans" pitchFamily="34" charset="-120"/>
              </a:rPr>
              <a:t>Built a proprietary digital ecosystem facilitating peer-to-peer Q&amp;A, unfiltered reviews, and validation of product efficacy without corporate interference. Reached 1 million members by 2019.</a:t>
            </a:r>
            <a:endParaRPr lang="en-US" sz="1600" dirty="0"/>
          </a:p>
        </p:txBody>
      </p:sp>
      <p:sp>
        <p:nvSpPr>
          <p:cNvPr id="18" name="Shape 16"/>
          <p:cNvSpPr/>
          <p:nvPr/>
        </p:nvSpPr>
        <p:spPr>
          <a:xfrm>
            <a:off x="4381500" y="2984500"/>
            <a:ext cx="3429000" cy="349250"/>
          </a:xfrm>
          <a:custGeom>
            <a:avLst/>
            <a:gdLst/>
            <a:ahLst/>
            <a:cxnLst/>
            <a:rect l="l" t="t" r="r" b="b"/>
            <a:pathLst>
              <a:path w="3429000" h="349250">
                <a:moveTo>
                  <a:pt x="31750" y="0"/>
                </a:moveTo>
                <a:lnTo>
                  <a:pt x="3397250" y="0"/>
                </a:lnTo>
                <a:cubicBezTo>
                  <a:pt x="3414785" y="0"/>
                  <a:pt x="3429000" y="14215"/>
                  <a:pt x="3429000" y="31750"/>
                </a:cubicBezTo>
                <a:lnTo>
                  <a:pt x="3429000" y="317500"/>
                </a:lnTo>
                <a:cubicBezTo>
                  <a:pt x="3429000" y="335035"/>
                  <a:pt x="3414785" y="349250"/>
                  <a:pt x="3397250" y="349250"/>
                </a:cubicBezTo>
                <a:lnTo>
                  <a:pt x="31750" y="349250"/>
                </a:lnTo>
                <a:cubicBezTo>
                  <a:pt x="14215" y="349250"/>
                  <a:pt x="0" y="335035"/>
                  <a:pt x="0" y="317500"/>
                </a:cubicBezTo>
                <a:lnTo>
                  <a:pt x="0" y="31750"/>
                </a:lnTo>
                <a:cubicBezTo>
                  <a:pt x="0" y="14215"/>
                  <a:pt x="14215" y="0"/>
                  <a:pt x="31750" y="0"/>
                </a:cubicBezTo>
                <a:close/>
              </a:path>
            </a:pathLst>
          </a:custGeom>
          <a:solidFill>
            <a:srgbClr val="5A4C42">
              <a:alpha val="10196"/>
            </a:srgbClr>
          </a:solidFill>
          <a:ln/>
        </p:spPr>
      </p:sp>
      <p:sp>
        <p:nvSpPr>
          <p:cNvPr id="19" name="Text 17"/>
          <p:cNvSpPr/>
          <p:nvPr/>
        </p:nvSpPr>
        <p:spPr>
          <a:xfrm>
            <a:off x="4476750" y="3079750"/>
            <a:ext cx="3294063" cy="158750"/>
          </a:xfrm>
          <a:prstGeom prst="rect">
            <a:avLst/>
          </a:prstGeom>
          <a:noFill/>
          <a:ln/>
        </p:spPr>
        <p:txBody>
          <a:bodyPr wrap="square" lIns="0" tIns="0" rIns="0" bIns="0" rtlCol="0" anchor="ctr"/>
          <a:lstStyle/>
          <a:p>
            <a:pPr>
              <a:lnSpc>
                <a:spcPct val="120000"/>
              </a:lnSpc>
            </a:pPr>
            <a:r>
              <a:rPr lang="en-US" sz="875" b="1" dirty="0">
                <a:solidFill>
                  <a:srgbClr val="3D352E"/>
                </a:solidFill>
                <a:latin typeface="Quattrocento Sans" pitchFamily="34" charset="0"/>
                <a:ea typeface="Quattrocento Sans" pitchFamily="34" charset="-122"/>
                <a:cs typeface="Quattrocento Sans" pitchFamily="34" charset="-120"/>
              </a:rPr>
              <a:t>Created:</a:t>
            </a:r>
            <a:pPr>
              <a:lnSpc>
                <a:spcPct val="120000"/>
              </a:lnSpc>
            </a:pPr>
            <a:r>
              <a:rPr lang="en-US" sz="875" dirty="0">
                <a:solidFill>
                  <a:srgbClr val="3D352E"/>
                </a:solidFill>
                <a:latin typeface="Quattrocento Sans" pitchFamily="34" charset="0"/>
                <a:ea typeface="Quattrocento Sans" pitchFamily="34" charset="-122"/>
                <a:cs typeface="Quattrocento Sans" pitchFamily="34" charset="-120"/>
              </a:rPr>
              <a:t> Social proof at scale with network effects</a:t>
            </a:r>
            <a:endParaRPr lang="en-US" sz="1600" dirty="0"/>
          </a:p>
        </p:txBody>
      </p:sp>
      <p:sp>
        <p:nvSpPr>
          <p:cNvPr id="20" name="Shape 18"/>
          <p:cNvSpPr/>
          <p:nvPr/>
        </p:nvSpPr>
        <p:spPr>
          <a:xfrm>
            <a:off x="8128000" y="1000125"/>
            <a:ext cx="3746500" cy="2492375"/>
          </a:xfrm>
          <a:custGeom>
            <a:avLst/>
            <a:gdLst/>
            <a:ahLst/>
            <a:cxnLst/>
            <a:rect l="l" t="t" r="r" b="b"/>
            <a:pathLst>
              <a:path w="3746500" h="2492375">
                <a:moveTo>
                  <a:pt x="31750" y="0"/>
                </a:moveTo>
                <a:lnTo>
                  <a:pt x="3714750" y="0"/>
                </a:lnTo>
                <a:cubicBezTo>
                  <a:pt x="3732273" y="0"/>
                  <a:pt x="3746500" y="14227"/>
                  <a:pt x="3746500" y="31750"/>
                </a:cubicBezTo>
                <a:lnTo>
                  <a:pt x="3746500" y="2428869"/>
                </a:lnTo>
                <a:cubicBezTo>
                  <a:pt x="3746500" y="2463943"/>
                  <a:pt x="3718068" y="2492375"/>
                  <a:pt x="3682994" y="2492375"/>
                </a:cubicBezTo>
                <a:lnTo>
                  <a:pt x="63506" y="2492375"/>
                </a:lnTo>
                <a:cubicBezTo>
                  <a:pt x="28432" y="2492375"/>
                  <a:pt x="0" y="2463943"/>
                  <a:pt x="0" y="2428869"/>
                </a:cubicBezTo>
                <a:lnTo>
                  <a:pt x="0" y="31750"/>
                </a:lnTo>
                <a:cubicBezTo>
                  <a:pt x="0" y="14227"/>
                  <a:pt x="14227" y="0"/>
                  <a:pt x="31750" y="0"/>
                </a:cubicBezTo>
                <a:close/>
              </a:path>
            </a:pathLst>
          </a:custGeom>
          <a:solidFill>
            <a:srgbClr val="FFFFFF"/>
          </a:solidFill>
          <a:ln/>
          <a:effectLst>
            <a:outerShdw sx="100000" sy="100000" kx="0" ky="0" algn="bl" rotWithShape="0" blurRad="23813" dist="7938" dir="5400000">
              <a:srgbClr val="000000">
                <a:alpha val="10196"/>
              </a:srgbClr>
            </a:outerShdw>
          </a:effectLst>
        </p:spPr>
      </p:sp>
      <p:sp>
        <p:nvSpPr>
          <p:cNvPr id="21" name="Shape 19"/>
          <p:cNvSpPr/>
          <p:nvPr/>
        </p:nvSpPr>
        <p:spPr>
          <a:xfrm>
            <a:off x="8128000" y="1000125"/>
            <a:ext cx="3746500" cy="31750"/>
          </a:xfrm>
          <a:custGeom>
            <a:avLst/>
            <a:gdLst/>
            <a:ahLst/>
            <a:cxnLst/>
            <a:rect l="l" t="t" r="r" b="b"/>
            <a:pathLst>
              <a:path w="3746500" h="31750">
                <a:moveTo>
                  <a:pt x="31750" y="0"/>
                </a:moveTo>
                <a:lnTo>
                  <a:pt x="3714750" y="0"/>
                </a:lnTo>
                <a:cubicBezTo>
                  <a:pt x="3732273" y="0"/>
                  <a:pt x="3746500" y="14227"/>
                  <a:pt x="3746500" y="31750"/>
                </a:cubicBezTo>
                <a:lnTo>
                  <a:pt x="3746500" y="31750"/>
                </a:lnTo>
                <a:lnTo>
                  <a:pt x="0" y="31750"/>
                </a:lnTo>
                <a:lnTo>
                  <a:pt x="0" y="31750"/>
                </a:lnTo>
                <a:cubicBezTo>
                  <a:pt x="0" y="14227"/>
                  <a:pt x="14227" y="0"/>
                  <a:pt x="31750" y="0"/>
                </a:cubicBezTo>
                <a:close/>
              </a:path>
            </a:pathLst>
          </a:custGeom>
          <a:solidFill>
            <a:srgbClr val="C87D59"/>
          </a:solidFill>
          <a:ln/>
        </p:spPr>
      </p:sp>
      <p:sp>
        <p:nvSpPr>
          <p:cNvPr id="22" name="Shape 20"/>
          <p:cNvSpPr/>
          <p:nvPr/>
        </p:nvSpPr>
        <p:spPr>
          <a:xfrm>
            <a:off x="8286750" y="1174750"/>
            <a:ext cx="444500" cy="444500"/>
          </a:xfrm>
          <a:custGeom>
            <a:avLst/>
            <a:gdLst/>
            <a:ahLst/>
            <a:cxnLst/>
            <a:rect l="l" t="t" r="r" b="b"/>
            <a:pathLst>
              <a:path w="444500" h="444500">
                <a:moveTo>
                  <a:pt x="222250" y="0"/>
                </a:moveTo>
                <a:lnTo>
                  <a:pt x="222250" y="0"/>
                </a:lnTo>
                <a:cubicBezTo>
                  <a:pt x="344913" y="0"/>
                  <a:pt x="444500" y="99587"/>
                  <a:pt x="444500" y="222250"/>
                </a:cubicBezTo>
                <a:lnTo>
                  <a:pt x="444500" y="222250"/>
                </a:lnTo>
                <a:cubicBezTo>
                  <a:pt x="444500" y="344913"/>
                  <a:pt x="344913" y="444500"/>
                  <a:pt x="222250" y="444500"/>
                </a:cubicBezTo>
                <a:lnTo>
                  <a:pt x="222250" y="444500"/>
                </a:lnTo>
                <a:cubicBezTo>
                  <a:pt x="99587" y="444500"/>
                  <a:pt x="0" y="344913"/>
                  <a:pt x="0" y="222250"/>
                </a:cubicBezTo>
                <a:lnTo>
                  <a:pt x="0" y="222250"/>
                </a:lnTo>
                <a:cubicBezTo>
                  <a:pt x="0" y="99587"/>
                  <a:pt x="99587" y="0"/>
                  <a:pt x="222250" y="0"/>
                </a:cubicBezTo>
                <a:close/>
              </a:path>
            </a:pathLst>
          </a:custGeom>
          <a:solidFill>
            <a:srgbClr val="C87D59">
              <a:alpha val="20000"/>
            </a:srgbClr>
          </a:solidFill>
          <a:ln/>
        </p:spPr>
      </p:sp>
      <p:sp>
        <p:nvSpPr>
          <p:cNvPr id="23" name="Shape 21"/>
          <p:cNvSpPr/>
          <p:nvPr/>
        </p:nvSpPr>
        <p:spPr>
          <a:xfrm>
            <a:off x="8401844" y="1301750"/>
            <a:ext cx="214313" cy="190500"/>
          </a:xfrm>
          <a:custGeom>
            <a:avLst/>
            <a:gdLst/>
            <a:ahLst/>
            <a:cxnLst/>
            <a:rect l="l" t="t" r="r" b="b"/>
            <a:pathLst>
              <a:path w="214313" h="190500">
                <a:moveTo>
                  <a:pt x="35719" y="23812"/>
                </a:moveTo>
                <a:cubicBezTo>
                  <a:pt x="22585" y="23812"/>
                  <a:pt x="11906" y="34491"/>
                  <a:pt x="11906" y="47625"/>
                </a:cubicBezTo>
                <a:lnTo>
                  <a:pt x="11906" y="142875"/>
                </a:lnTo>
                <a:cubicBezTo>
                  <a:pt x="11906" y="156009"/>
                  <a:pt x="22585" y="166688"/>
                  <a:pt x="35719" y="166688"/>
                </a:cubicBezTo>
                <a:lnTo>
                  <a:pt x="130969" y="166688"/>
                </a:lnTo>
                <a:cubicBezTo>
                  <a:pt x="144103" y="166688"/>
                  <a:pt x="154781" y="156009"/>
                  <a:pt x="154781" y="142875"/>
                </a:cubicBezTo>
                <a:lnTo>
                  <a:pt x="154781" y="47625"/>
                </a:lnTo>
                <a:cubicBezTo>
                  <a:pt x="154781" y="34491"/>
                  <a:pt x="144103" y="23812"/>
                  <a:pt x="130969" y="23812"/>
                </a:cubicBezTo>
                <a:lnTo>
                  <a:pt x="35719" y="23812"/>
                </a:lnTo>
                <a:close/>
                <a:moveTo>
                  <a:pt x="172641" y="125016"/>
                </a:moveTo>
                <a:lnTo>
                  <a:pt x="199988" y="146893"/>
                </a:lnTo>
                <a:cubicBezTo>
                  <a:pt x="201550" y="148158"/>
                  <a:pt x="203485" y="148828"/>
                  <a:pt x="205494" y="148828"/>
                </a:cubicBezTo>
                <a:cubicBezTo>
                  <a:pt x="210369" y="148828"/>
                  <a:pt x="214313" y="144884"/>
                  <a:pt x="214313" y="140010"/>
                </a:cubicBezTo>
                <a:lnTo>
                  <a:pt x="214313" y="50490"/>
                </a:lnTo>
                <a:cubicBezTo>
                  <a:pt x="214313" y="45616"/>
                  <a:pt x="210369" y="41672"/>
                  <a:pt x="205494" y="41672"/>
                </a:cubicBezTo>
                <a:cubicBezTo>
                  <a:pt x="203485" y="41672"/>
                  <a:pt x="201550" y="42342"/>
                  <a:pt x="199988" y="43607"/>
                </a:cubicBezTo>
                <a:lnTo>
                  <a:pt x="172641" y="65484"/>
                </a:lnTo>
                <a:lnTo>
                  <a:pt x="172641" y="125016"/>
                </a:lnTo>
                <a:close/>
              </a:path>
            </a:pathLst>
          </a:custGeom>
          <a:solidFill>
            <a:srgbClr val="C87D59"/>
          </a:solidFill>
          <a:ln/>
        </p:spPr>
      </p:sp>
      <p:sp>
        <p:nvSpPr>
          <p:cNvPr id="24" name="Text 22"/>
          <p:cNvSpPr/>
          <p:nvPr/>
        </p:nvSpPr>
        <p:spPr>
          <a:xfrm>
            <a:off x="8286750" y="1746250"/>
            <a:ext cx="3508375" cy="222250"/>
          </a:xfrm>
          <a:prstGeom prst="rect">
            <a:avLst/>
          </a:prstGeom>
          <a:noFill/>
          <a:ln/>
        </p:spPr>
        <p:txBody>
          <a:bodyPr wrap="square" lIns="0" tIns="0" rIns="0" bIns="0" rtlCol="0" anchor="ctr"/>
          <a:lstStyle/>
          <a:p>
            <a:pPr>
              <a:lnSpc>
                <a:spcPct val="120000"/>
              </a:lnSpc>
            </a:pPr>
            <a:r>
              <a:rPr lang="en-US" sz="1250" b="1" dirty="0">
                <a:solidFill>
                  <a:srgbClr val="5A4C42"/>
                </a:solidFill>
                <a:latin typeface="Oranienbaum" pitchFamily="34" charset="0"/>
                <a:ea typeface="Oranienbaum" pitchFamily="34" charset="-122"/>
                <a:cs typeface="Oranienbaum" pitchFamily="34" charset="-120"/>
              </a:rPr>
              <a:t>Influencer Ecosystem</a:t>
            </a:r>
            <a:endParaRPr lang="en-US" sz="1600" dirty="0"/>
          </a:p>
        </p:txBody>
      </p:sp>
      <p:sp>
        <p:nvSpPr>
          <p:cNvPr id="25" name="Text 23"/>
          <p:cNvSpPr/>
          <p:nvPr/>
        </p:nvSpPr>
        <p:spPr>
          <a:xfrm>
            <a:off x="8286750" y="2063750"/>
            <a:ext cx="3492500" cy="825500"/>
          </a:xfrm>
          <a:prstGeom prst="rect">
            <a:avLst/>
          </a:prstGeom>
          <a:noFill/>
          <a:ln/>
        </p:spPr>
        <p:txBody>
          <a:bodyPr wrap="square" lIns="0" tIns="0" rIns="0" bIns="0" rtlCol="0" anchor="ctr"/>
          <a:lstStyle/>
          <a:p>
            <a:pPr>
              <a:lnSpc>
                <a:spcPct val="140000"/>
              </a:lnSpc>
            </a:pPr>
            <a:r>
              <a:rPr lang="en-US" sz="1000" dirty="0">
                <a:solidFill>
                  <a:srgbClr val="3D352E"/>
                </a:solidFill>
                <a:latin typeface="Quattrocento Sans" pitchFamily="34" charset="0"/>
                <a:ea typeface="Quattrocento Sans" pitchFamily="34" charset="-122"/>
                <a:cs typeface="Quattrocento Sans" pitchFamily="34" charset="-120"/>
              </a:rPr>
              <a:t>Developed a structured network of 50+ influencers blending macro-celebrities (Katrina Kaif) for mass awareness with 25-30 specialized makeup artists for authentic, instructional content.</a:t>
            </a:r>
            <a:endParaRPr lang="en-US" sz="1600" dirty="0"/>
          </a:p>
        </p:txBody>
      </p:sp>
      <p:sp>
        <p:nvSpPr>
          <p:cNvPr id="26" name="Shape 24"/>
          <p:cNvSpPr/>
          <p:nvPr/>
        </p:nvSpPr>
        <p:spPr>
          <a:xfrm>
            <a:off x="8286750" y="2984500"/>
            <a:ext cx="3429000" cy="349250"/>
          </a:xfrm>
          <a:custGeom>
            <a:avLst/>
            <a:gdLst/>
            <a:ahLst/>
            <a:cxnLst/>
            <a:rect l="l" t="t" r="r" b="b"/>
            <a:pathLst>
              <a:path w="3429000" h="349250">
                <a:moveTo>
                  <a:pt x="31750" y="0"/>
                </a:moveTo>
                <a:lnTo>
                  <a:pt x="3397250" y="0"/>
                </a:lnTo>
                <a:cubicBezTo>
                  <a:pt x="3414785" y="0"/>
                  <a:pt x="3429000" y="14215"/>
                  <a:pt x="3429000" y="31750"/>
                </a:cubicBezTo>
                <a:lnTo>
                  <a:pt x="3429000" y="317500"/>
                </a:lnTo>
                <a:cubicBezTo>
                  <a:pt x="3429000" y="335035"/>
                  <a:pt x="3414785" y="349250"/>
                  <a:pt x="3397250" y="349250"/>
                </a:cubicBezTo>
                <a:lnTo>
                  <a:pt x="31750" y="349250"/>
                </a:lnTo>
                <a:cubicBezTo>
                  <a:pt x="14215" y="349250"/>
                  <a:pt x="0" y="335035"/>
                  <a:pt x="0" y="317500"/>
                </a:cubicBezTo>
                <a:lnTo>
                  <a:pt x="0" y="31750"/>
                </a:lnTo>
                <a:cubicBezTo>
                  <a:pt x="0" y="14215"/>
                  <a:pt x="14215" y="0"/>
                  <a:pt x="31750" y="0"/>
                </a:cubicBezTo>
                <a:close/>
              </a:path>
            </a:pathLst>
          </a:custGeom>
          <a:solidFill>
            <a:srgbClr val="C87D59">
              <a:alpha val="10196"/>
            </a:srgbClr>
          </a:solidFill>
          <a:ln/>
        </p:spPr>
      </p:sp>
      <p:sp>
        <p:nvSpPr>
          <p:cNvPr id="27" name="Text 25"/>
          <p:cNvSpPr/>
          <p:nvPr/>
        </p:nvSpPr>
        <p:spPr>
          <a:xfrm>
            <a:off x="8382000" y="3079750"/>
            <a:ext cx="3294063" cy="158750"/>
          </a:xfrm>
          <a:prstGeom prst="rect">
            <a:avLst/>
          </a:prstGeom>
          <a:noFill/>
          <a:ln/>
        </p:spPr>
        <p:txBody>
          <a:bodyPr wrap="square" lIns="0" tIns="0" rIns="0" bIns="0" rtlCol="0" anchor="ctr"/>
          <a:lstStyle/>
          <a:p>
            <a:pPr>
              <a:lnSpc>
                <a:spcPct val="120000"/>
              </a:lnSpc>
            </a:pPr>
            <a:r>
              <a:rPr lang="en-US" sz="875" b="1" dirty="0">
                <a:solidFill>
                  <a:srgbClr val="3D352E"/>
                </a:solidFill>
                <a:latin typeface="Quattrocento Sans" pitchFamily="34" charset="0"/>
                <a:ea typeface="Quattrocento Sans" pitchFamily="34" charset="-122"/>
                <a:cs typeface="Quattrocento Sans" pitchFamily="34" charset="-120"/>
              </a:rPr>
              <a:t>Delivered:</a:t>
            </a:r>
            <a:pPr>
              <a:lnSpc>
                <a:spcPct val="120000"/>
              </a:lnSpc>
            </a:pPr>
            <a:r>
              <a:rPr lang="en-US" sz="875" dirty="0">
                <a:solidFill>
                  <a:srgbClr val="3D352E"/>
                </a:solidFill>
                <a:latin typeface="Quattrocento Sans" pitchFamily="34" charset="0"/>
                <a:ea typeface="Quattrocento Sans" pitchFamily="34" charset="-122"/>
                <a:cs typeface="Quattrocento Sans" pitchFamily="34" charset="-120"/>
              </a:rPr>
              <a:t> Both reach and authentic expertise</a:t>
            </a:r>
            <a:endParaRPr lang="en-US" sz="1600" dirty="0"/>
          </a:p>
        </p:txBody>
      </p:sp>
      <p:sp>
        <p:nvSpPr>
          <p:cNvPr id="28" name="Shape 26"/>
          <p:cNvSpPr/>
          <p:nvPr/>
        </p:nvSpPr>
        <p:spPr>
          <a:xfrm>
            <a:off x="317500" y="3651250"/>
            <a:ext cx="5699125" cy="2571750"/>
          </a:xfrm>
          <a:custGeom>
            <a:avLst/>
            <a:gdLst/>
            <a:ahLst/>
            <a:cxnLst/>
            <a:rect l="l" t="t" r="r" b="b"/>
            <a:pathLst>
              <a:path w="5699125" h="2571750">
                <a:moveTo>
                  <a:pt x="63497" y="0"/>
                </a:moveTo>
                <a:lnTo>
                  <a:pt x="5635628" y="0"/>
                </a:lnTo>
                <a:cubicBezTo>
                  <a:pt x="5670697" y="0"/>
                  <a:pt x="5699125" y="28428"/>
                  <a:pt x="5699125" y="63497"/>
                </a:cubicBezTo>
                <a:lnTo>
                  <a:pt x="5699125" y="2508253"/>
                </a:lnTo>
                <a:cubicBezTo>
                  <a:pt x="5699125" y="2543322"/>
                  <a:pt x="5670697" y="2571750"/>
                  <a:pt x="5635628" y="2571750"/>
                </a:cubicBezTo>
                <a:lnTo>
                  <a:pt x="63497" y="2571750"/>
                </a:lnTo>
                <a:cubicBezTo>
                  <a:pt x="28428" y="2571750"/>
                  <a:pt x="0" y="2543322"/>
                  <a:pt x="0" y="2508253"/>
                </a:cubicBezTo>
                <a:lnTo>
                  <a:pt x="0" y="63497"/>
                </a:lnTo>
                <a:cubicBezTo>
                  <a:pt x="0" y="28428"/>
                  <a:pt x="28428" y="0"/>
                  <a:pt x="63497" y="0"/>
                </a:cubicBezTo>
                <a:close/>
              </a:path>
            </a:pathLst>
          </a:custGeom>
          <a:solidFill>
            <a:srgbClr val="5A4C42"/>
          </a:solidFill>
          <a:ln/>
        </p:spPr>
      </p:sp>
      <p:sp>
        <p:nvSpPr>
          <p:cNvPr id="29" name="Text 27"/>
          <p:cNvSpPr/>
          <p:nvPr/>
        </p:nvSpPr>
        <p:spPr>
          <a:xfrm>
            <a:off x="508000" y="3841750"/>
            <a:ext cx="5413375" cy="254000"/>
          </a:xfrm>
          <a:prstGeom prst="rect">
            <a:avLst/>
          </a:prstGeom>
          <a:noFill/>
          <a:ln/>
        </p:spPr>
        <p:txBody>
          <a:bodyPr wrap="square" lIns="0" tIns="0" rIns="0" bIns="0" rtlCol="0" anchor="ctr"/>
          <a:lstStyle/>
          <a:p>
            <a:pPr>
              <a:lnSpc>
                <a:spcPct val="110000"/>
              </a:lnSpc>
            </a:pPr>
            <a:r>
              <a:rPr lang="en-US" sz="1500" b="1" dirty="0">
                <a:solidFill>
                  <a:srgbClr val="FFFFFF"/>
                </a:solidFill>
                <a:latin typeface="Oranienbaum" pitchFamily="34" charset="0"/>
                <a:ea typeface="Oranienbaum" pitchFamily="34" charset="-122"/>
                <a:cs typeface="Oranienbaum" pitchFamily="34" charset="-120"/>
              </a:rPr>
              <a:t>The Three-Pillar Content Strategy</a:t>
            </a:r>
            <a:endParaRPr lang="en-US" sz="1600" dirty="0"/>
          </a:p>
        </p:txBody>
      </p:sp>
      <p:sp>
        <p:nvSpPr>
          <p:cNvPr id="30" name="Shape 28"/>
          <p:cNvSpPr/>
          <p:nvPr/>
        </p:nvSpPr>
        <p:spPr>
          <a:xfrm>
            <a:off x="508000" y="4222750"/>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C87D59"/>
          </a:solidFill>
          <a:ln/>
        </p:spPr>
      </p:sp>
      <p:sp>
        <p:nvSpPr>
          <p:cNvPr id="31" name="Text 29"/>
          <p:cNvSpPr/>
          <p:nvPr/>
        </p:nvSpPr>
        <p:spPr>
          <a:xfrm>
            <a:off x="476250" y="4222750"/>
            <a:ext cx="381000" cy="317500"/>
          </a:xfrm>
          <a:prstGeom prst="rect">
            <a:avLst/>
          </a:prstGeom>
          <a:noFill/>
          <a:ln/>
        </p:spPr>
        <p:txBody>
          <a:bodyPr wrap="square" lIns="0" tIns="0" rIns="0" bIns="0" rtlCol="0" anchor="ctr"/>
          <a:lstStyle/>
          <a:p>
            <a:pPr algn="ctr">
              <a:lnSpc>
                <a:spcPct val="130000"/>
              </a:lnSpc>
            </a:pPr>
            <a:r>
              <a:rPr lang="en-US" sz="1000"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32" name="Text 30"/>
          <p:cNvSpPr/>
          <p:nvPr/>
        </p:nvSpPr>
        <p:spPr>
          <a:xfrm>
            <a:off x="952500" y="4222750"/>
            <a:ext cx="4175125" cy="222250"/>
          </a:xfrm>
          <a:prstGeom prst="rect">
            <a:avLst/>
          </a:prstGeom>
          <a:noFill/>
          <a:ln/>
        </p:spPr>
        <p:txBody>
          <a:bodyPr wrap="square" lIns="0" tIns="0" rIns="0" bIns="0" rtlCol="0" anchor="ctr"/>
          <a:lstStyle/>
          <a:p>
            <a:pPr>
              <a:lnSpc>
                <a:spcPct val="130000"/>
              </a:lnSpc>
            </a:pPr>
            <a:r>
              <a:rPr lang="en-US" sz="1125" b="1" dirty="0">
                <a:solidFill>
                  <a:srgbClr val="FFFFFF"/>
                </a:solidFill>
                <a:latin typeface="Quattrocento Sans" pitchFamily="34" charset="0"/>
                <a:ea typeface="Quattrocento Sans" pitchFamily="34" charset="-122"/>
                <a:cs typeface="Quattrocento Sans" pitchFamily="34" charset="-120"/>
              </a:rPr>
              <a:t>Editorial Authority</a:t>
            </a:r>
            <a:endParaRPr lang="en-US" sz="1600" dirty="0"/>
          </a:p>
        </p:txBody>
      </p:sp>
      <p:sp>
        <p:nvSpPr>
          <p:cNvPr id="33" name="Text 31"/>
          <p:cNvSpPr/>
          <p:nvPr/>
        </p:nvSpPr>
        <p:spPr>
          <a:xfrm>
            <a:off x="952500" y="4476750"/>
            <a:ext cx="4167188" cy="190500"/>
          </a:xfrm>
          <a:prstGeom prst="rect">
            <a:avLst/>
          </a:prstGeom>
          <a:noFill/>
          <a:ln/>
        </p:spPr>
        <p:txBody>
          <a:bodyPr wrap="square" lIns="0" tIns="0" rIns="0" bIns="0" rtlCol="0" anchor="ctr"/>
          <a:lstStyle/>
          <a:p>
            <a:pPr>
              <a:lnSpc>
                <a:spcPct val="130000"/>
              </a:lnSpc>
            </a:pPr>
            <a:r>
              <a:rPr lang="en-US" sz="1000" dirty="0">
                <a:solidFill>
                  <a:srgbClr val="FFFFFF">
                    <a:alpha val="80000"/>
                  </a:srgbClr>
                </a:solidFill>
                <a:latin typeface="Quattrocento Sans" pitchFamily="34" charset="0"/>
                <a:ea typeface="Quattrocento Sans" pitchFamily="34" charset="-122"/>
                <a:cs typeface="Quattrocento Sans" pitchFamily="34" charset="-120"/>
              </a:rPr>
              <a:t>Cultivated epistemic trust through rigorous, unbiased educational content</a:t>
            </a:r>
            <a:endParaRPr lang="en-US" sz="1600" dirty="0"/>
          </a:p>
        </p:txBody>
      </p:sp>
      <p:sp>
        <p:nvSpPr>
          <p:cNvPr id="34" name="Shape 32"/>
          <p:cNvSpPr/>
          <p:nvPr/>
        </p:nvSpPr>
        <p:spPr>
          <a:xfrm>
            <a:off x="508000" y="4794250"/>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C87D59"/>
          </a:solidFill>
          <a:ln/>
        </p:spPr>
      </p:sp>
      <p:sp>
        <p:nvSpPr>
          <p:cNvPr id="35" name="Text 33"/>
          <p:cNvSpPr/>
          <p:nvPr/>
        </p:nvSpPr>
        <p:spPr>
          <a:xfrm>
            <a:off x="476250" y="4794250"/>
            <a:ext cx="381000" cy="317500"/>
          </a:xfrm>
          <a:prstGeom prst="rect">
            <a:avLst/>
          </a:prstGeom>
          <a:noFill/>
          <a:ln/>
        </p:spPr>
        <p:txBody>
          <a:bodyPr wrap="square" lIns="0" tIns="0" rIns="0" bIns="0" rtlCol="0" anchor="ctr"/>
          <a:lstStyle/>
          <a:p>
            <a:pPr algn="ctr">
              <a:lnSpc>
                <a:spcPct val="130000"/>
              </a:lnSpc>
            </a:pPr>
            <a:r>
              <a:rPr lang="en-US" sz="1000"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36" name="Text 34"/>
          <p:cNvSpPr/>
          <p:nvPr/>
        </p:nvSpPr>
        <p:spPr>
          <a:xfrm>
            <a:off x="952500" y="4794250"/>
            <a:ext cx="3794125" cy="222250"/>
          </a:xfrm>
          <a:prstGeom prst="rect">
            <a:avLst/>
          </a:prstGeom>
          <a:noFill/>
          <a:ln/>
        </p:spPr>
        <p:txBody>
          <a:bodyPr wrap="square" lIns="0" tIns="0" rIns="0" bIns="0" rtlCol="0" anchor="ctr"/>
          <a:lstStyle/>
          <a:p>
            <a:pPr>
              <a:lnSpc>
                <a:spcPct val="130000"/>
              </a:lnSpc>
            </a:pPr>
            <a:r>
              <a:rPr lang="en-US" sz="1125" b="1" dirty="0">
                <a:solidFill>
                  <a:srgbClr val="FFFFFF"/>
                </a:solidFill>
                <a:latin typeface="Quattrocento Sans" pitchFamily="34" charset="0"/>
                <a:ea typeface="Quattrocento Sans" pitchFamily="34" charset="-122"/>
                <a:cs typeface="Quattrocento Sans" pitchFamily="34" charset="-120"/>
              </a:rPr>
              <a:t>Peer Validation</a:t>
            </a:r>
            <a:endParaRPr lang="en-US" sz="1600" dirty="0"/>
          </a:p>
        </p:txBody>
      </p:sp>
      <p:sp>
        <p:nvSpPr>
          <p:cNvPr id="37" name="Text 35"/>
          <p:cNvSpPr/>
          <p:nvPr/>
        </p:nvSpPr>
        <p:spPr>
          <a:xfrm>
            <a:off x="952500" y="5048250"/>
            <a:ext cx="3786188" cy="190500"/>
          </a:xfrm>
          <a:prstGeom prst="rect">
            <a:avLst/>
          </a:prstGeom>
          <a:noFill/>
          <a:ln/>
        </p:spPr>
        <p:txBody>
          <a:bodyPr wrap="square" lIns="0" tIns="0" rIns="0" bIns="0" rtlCol="0" anchor="ctr"/>
          <a:lstStyle/>
          <a:p>
            <a:pPr>
              <a:lnSpc>
                <a:spcPct val="130000"/>
              </a:lnSpc>
            </a:pPr>
            <a:r>
              <a:rPr lang="en-US" sz="1000" dirty="0">
                <a:solidFill>
                  <a:srgbClr val="FFFFFF">
                    <a:alpha val="80000"/>
                  </a:srgbClr>
                </a:solidFill>
                <a:latin typeface="Quattrocento Sans" pitchFamily="34" charset="0"/>
                <a:ea typeface="Quattrocento Sans" pitchFamily="34" charset="-122"/>
                <a:cs typeface="Quattrocento Sans" pitchFamily="34" charset="-120"/>
              </a:rPr>
              <a:t>Leveraged psychological power of social proof in beauty decisions</a:t>
            </a:r>
            <a:endParaRPr lang="en-US" sz="1600" dirty="0"/>
          </a:p>
        </p:txBody>
      </p:sp>
      <p:sp>
        <p:nvSpPr>
          <p:cNvPr id="38" name="Shape 36"/>
          <p:cNvSpPr/>
          <p:nvPr/>
        </p:nvSpPr>
        <p:spPr>
          <a:xfrm>
            <a:off x="508000" y="5365750"/>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C87D59"/>
          </a:solidFill>
          <a:ln/>
        </p:spPr>
      </p:sp>
      <p:sp>
        <p:nvSpPr>
          <p:cNvPr id="39" name="Text 37"/>
          <p:cNvSpPr/>
          <p:nvPr/>
        </p:nvSpPr>
        <p:spPr>
          <a:xfrm>
            <a:off x="476250" y="5365750"/>
            <a:ext cx="381000" cy="317500"/>
          </a:xfrm>
          <a:prstGeom prst="rect">
            <a:avLst/>
          </a:prstGeom>
          <a:noFill/>
          <a:ln/>
        </p:spPr>
        <p:txBody>
          <a:bodyPr wrap="square" lIns="0" tIns="0" rIns="0" bIns="0" rtlCol="0" anchor="ctr"/>
          <a:lstStyle/>
          <a:p>
            <a:pPr algn="ctr">
              <a:lnSpc>
                <a:spcPct val="130000"/>
              </a:lnSpc>
            </a:pPr>
            <a:r>
              <a:rPr lang="en-US" sz="1000"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40" name="Text 38"/>
          <p:cNvSpPr/>
          <p:nvPr/>
        </p:nvSpPr>
        <p:spPr>
          <a:xfrm>
            <a:off x="952500" y="5365750"/>
            <a:ext cx="3571875" cy="222250"/>
          </a:xfrm>
          <a:prstGeom prst="rect">
            <a:avLst/>
          </a:prstGeom>
          <a:noFill/>
          <a:ln/>
        </p:spPr>
        <p:txBody>
          <a:bodyPr wrap="square" lIns="0" tIns="0" rIns="0" bIns="0" rtlCol="0" anchor="ctr"/>
          <a:lstStyle/>
          <a:p>
            <a:pPr>
              <a:lnSpc>
                <a:spcPct val="130000"/>
              </a:lnSpc>
            </a:pPr>
            <a:r>
              <a:rPr lang="en-US" sz="1125" b="1" dirty="0">
                <a:solidFill>
                  <a:srgbClr val="FFFFFF"/>
                </a:solidFill>
                <a:latin typeface="Quattrocento Sans" pitchFamily="34" charset="0"/>
                <a:ea typeface="Quattrocento Sans" pitchFamily="34" charset="-122"/>
                <a:cs typeface="Quattrocento Sans" pitchFamily="34" charset="-120"/>
              </a:rPr>
              <a:t>Demonstrative Content</a:t>
            </a:r>
            <a:endParaRPr lang="en-US" sz="1600" dirty="0"/>
          </a:p>
        </p:txBody>
      </p:sp>
      <p:sp>
        <p:nvSpPr>
          <p:cNvPr id="41" name="Text 39"/>
          <p:cNvSpPr/>
          <p:nvPr/>
        </p:nvSpPr>
        <p:spPr>
          <a:xfrm>
            <a:off x="952500" y="5619750"/>
            <a:ext cx="3563938" cy="190500"/>
          </a:xfrm>
          <a:prstGeom prst="rect">
            <a:avLst/>
          </a:prstGeom>
          <a:noFill/>
          <a:ln/>
        </p:spPr>
        <p:txBody>
          <a:bodyPr wrap="square" lIns="0" tIns="0" rIns="0" bIns="0" rtlCol="0" anchor="ctr"/>
          <a:lstStyle/>
          <a:p>
            <a:pPr>
              <a:lnSpc>
                <a:spcPct val="130000"/>
              </a:lnSpc>
            </a:pPr>
            <a:r>
              <a:rPr lang="en-US" sz="1000" dirty="0">
                <a:solidFill>
                  <a:srgbClr val="FFFFFF">
                    <a:alpha val="80000"/>
                  </a:srgbClr>
                </a:solidFill>
                <a:latin typeface="Quattrocento Sans" pitchFamily="34" charset="0"/>
                <a:ea typeface="Quattrocento Sans" pitchFamily="34" charset="-122"/>
                <a:cs typeface="Quattrocento Sans" pitchFamily="34" charset="-120"/>
              </a:rPr>
              <a:t>Visual tutorials proving efficacy through application techniques</a:t>
            </a:r>
            <a:endParaRPr lang="en-US" sz="1600" dirty="0"/>
          </a:p>
        </p:txBody>
      </p:sp>
      <p:sp>
        <p:nvSpPr>
          <p:cNvPr id="42" name="Shape 40"/>
          <p:cNvSpPr/>
          <p:nvPr/>
        </p:nvSpPr>
        <p:spPr>
          <a:xfrm>
            <a:off x="6191250" y="3651250"/>
            <a:ext cx="5683250" cy="1222375"/>
          </a:xfrm>
          <a:custGeom>
            <a:avLst/>
            <a:gdLst/>
            <a:ahLst/>
            <a:cxnLst/>
            <a:rect l="l" t="t" r="r" b="b"/>
            <a:pathLst>
              <a:path w="5683250" h="1222375">
                <a:moveTo>
                  <a:pt x="31750" y="0"/>
                </a:moveTo>
                <a:lnTo>
                  <a:pt x="5619748" y="0"/>
                </a:lnTo>
                <a:cubicBezTo>
                  <a:pt x="5654819" y="0"/>
                  <a:pt x="5683250" y="28431"/>
                  <a:pt x="5683250" y="63502"/>
                </a:cubicBezTo>
                <a:lnTo>
                  <a:pt x="5683250" y="1158873"/>
                </a:lnTo>
                <a:cubicBezTo>
                  <a:pt x="5683250" y="1193944"/>
                  <a:pt x="5654819" y="1222375"/>
                  <a:pt x="5619748" y="1222375"/>
                </a:cubicBezTo>
                <a:lnTo>
                  <a:pt x="31750" y="1222375"/>
                </a:lnTo>
                <a:cubicBezTo>
                  <a:pt x="14215" y="1222375"/>
                  <a:pt x="0" y="1208160"/>
                  <a:pt x="0" y="1190625"/>
                </a:cubicBezTo>
                <a:lnTo>
                  <a:pt x="0" y="31750"/>
                </a:lnTo>
                <a:cubicBezTo>
                  <a:pt x="0" y="14227"/>
                  <a:pt x="14227" y="0"/>
                  <a:pt x="31750" y="0"/>
                </a:cubicBezTo>
                <a:close/>
              </a:path>
            </a:pathLst>
          </a:custGeom>
          <a:solidFill>
            <a:srgbClr val="FFFFFF"/>
          </a:solidFill>
          <a:ln/>
          <a:effectLst>
            <a:outerShdw sx="100000" sy="100000" kx="0" ky="0" algn="bl" rotWithShape="0" blurRad="23813" dist="7938" dir="5400000">
              <a:srgbClr val="000000">
                <a:alpha val="10196"/>
              </a:srgbClr>
            </a:outerShdw>
          </a:effectLst>
        </p:spPr>
      </p:sp>
      <p:sp>
        <p:nvSpPr>
          <p:cNvPr id="43" name="Shape 41"/>
          <p:cNvSpPr/>
          <p:nvPr/>
        </p:nvSpPr>
        <p:spPr>
          <a:xfrm>
            <a:off x="6191250" y="3651250"/>
            <a:ext cx="31750" cy="1222375"/>
          </a:xfrm>
          <a:custGeom>
            <a:avLst/>
            <a:gdLst/>
            <a:ahLst/>
            <a:cxnLst/>
            <a:rect l="l" t="t" r="r" b="b"/>
            <a:pathLst>
              <a:path w="31750" h="1222375">
                <a:moveTo>
                  <a:pt x="31750" y="0"/>
                </a:moveTo>
                <a:lnTo>
                  <a:pt x="31750" y="0"/>
                </a:lnTo>
                <a:lnTo>
                  <a:pt x="31750" y="1222375"/>
                </a:lnTo>
                <a:lnTo>
                  <a:pt x="31750" y="1222375"/>
                </a:lnTo>
                <a:cubicBezTo>
                  <a:pt x="14227" y="1222375"/>
                  <a:pt x="0" y="1208148"/>
                  <a:pt x="0" y="1190625"/>
                </a:cubicBezTo>
                <a:lnTo>
                  <a:pt x="0" y="31750"/>
                </a:lnTo>
                <a:cubicBezTo>
                  <a:pt x="0" y="14227"/>
                  <a:pt x="14227" y="0"/>
                  <a:pt x="31750" y="0"/>
                </a:cubicBezTo>
                <a:close/>
              </a:path>
            </a:pathLst>
          </a:custGeom>
          <a:solidFill>
            <a:srgbClr val="C87D59"/>
          </a:solidFill>
          <a:ln/>
        </p:spPr>
      </p:sp>
      <p:sp>
        <p:nvSpPr>
          <p:cNvPr id="44" name="Text 42"/>
          <p:cNvSpPr/>
          <p:nvPr/>
        </p:nvSpPr>
        <p:spPr>
          <a:xfrm>
            <a:off x="6365875" y="3810000"/>
            <a:ext cx="5421313" cy="222250"/>
          </a:xfrm>
          <a:prstGeom prst="rect">
            <a:avLst/>
          </a:prstGeom>
          <a:noFill/>
          <a:ln/>
        </p:spPr>
        <p:txBody>
          <a:bodyPr wrap="square" lIns="0" tIns="0" rIns="0" bIns="0" rtlCol="0" anchor="ctr"/>
          <a:lstStyle/>
          <a:p>
            <a:pPr>
              <a:lnSpc>
                <a:spcPct val="130000"/>
              </a:lnSpc>
            </a:pPr>
            <a:r>
              <a:rPr lang="en-US" sz="1125" b="1" dirty="0">
                <a:solidFill>
                  <a:srgbClr val="5A4C42"/>
                </a:solidFill>
                <a:latin typeface="Oranienbaum" pitchFamily="34" charset="0"/>
                <a:ea typeface="Oranienbaum" pitchFamily="34" charset="-122"/>
                <a:cs typeface="Oranienbaum" pitchFamily="34" charset="-120"/>
              </a:rPr>
              <a:t>Education Reduced Anxiety</a:t>
            </a:r>
            <a:endParaRPr lang="en-US" sz="1600" dirty="0"/>
          </a:p>
        </p:txBody>
      </p:sp>
      <p:sp>
        <p:nvSpPr>
          <p:cNvPr id="45" name="Text 43"/>
          <p:cNvSpPr/>
          <p:nvPr/>
        </p:nvSpPr>
        <p:spPr>
          <a:xfrm>
            <a:off x="6365875" y="4095750"/>
            <a:ext cx="5413375" cy="619125"/>
          </a:xfrm>
          <a:prstGeom prst="rect">
            <a:avLst/>
          </a:prstGeom>
          <a:noFill/>
          <a:ln/>
        </p:spPr>
        <p:txBody>
          <a:bodyPr wrap="square" lIns="0" tIns="0" rIns="0" bIns="0" rtlCol="0" anchor="ctr"/>
          <a:lstStyle/>
          <a:p>
            <a:pPr>
              <a:lnSpc>
                <a:spcPct val="140000"/>
              </a:lnSpc>
            </a:pPr>
            <a:r>
              <a:rPr lang="en-US" sz="1000" dirty="0">
                <a:solidFill>
                  <a:srgbClr val="3D352E"/>
                </a:solidFill>
                <a:latin typeface="Quattrocento Sans" pitchFamily="34" charset="0"/>
                <a:ea typeface="Quattrocento Sans" pitchFamily="34" charset="-122"/>
                <a:cs typeface="Quattrocento Sans" pitchFamily="34" charset="-120"/>
              </a:rPr>
              <a:t>Education acted as a psychological anchor in digital retail. It systematically reduced purchase anxiety, clarified the value proposition of premium products, and transformed uncertain first-time buyers into informed consumers.</a:t>
            </a:r>
            <a:endParaRPr lang="en-US" sz="1600" dirty="0"/>
          </a:p>
        </p:txBody>
      </p:sp>
      <p:sp>
        <p:nvSpPr>
          <p:cNvPr id="46" name="Shape 44"/>
          <p:cNvSpPr/>
          <p:nvPr/>
        </p:nvSpPr>
        <p:spPr>
          <a:xfrm>
            <a:off x="6191250" y="5000625"/>
            <a:ext cx="5683250" cy="1222375"/>
          </a:xfrm>
          <a:custGeom>
            <a:avLst/>
            <a:gdLst/>
            <a:ahLst/>
            <a:cxnLst/>
            <a:rect l="l" t="t" r="r" b="b"/>
            <a:pathLst>
              <a:path w="5683250" h="1222375">
                <a:moveTo>
                  <a:pt x="31750" y="0"/>
                </a:moveTo>
                <a:lnTo>
                  <a:pt x="5619748" y="0"/>
                </a:lnTo>
                <a:cubicBezTo>
                  <a:pt x="5654819" y="0"/>
                  <a:pt x="5683250" y="28431"/>
                  <a:pt x="5683250" y="63502"/>
                </a:cubicBezTo>
                <a:lnTo>
                  <a:pt x="5683250" y="1158873"/>
                </a:lnTo>
                <a:cubicBezTo>
                  <a:pt x="5683250" y="1193944"/>
                  <a:pt x="5654819" y="1222375"/>
                  <a:pt x="5619748" y="1222375"/>
                </a:cubicBezTo>
                <a:lnTo>
                  <a:pt x="31750" y="1222375"/>
                </a:lnTo>
                <a:cubicBezTo>
                  <a:pt x="14215" y="1222375"/>
                  <a:pt x="0" y="1208160"/>
                  <a:pt x="0" y="1190625"/>
                </a:cubicBezTo>
                <a:lnTo>
                  <a:pt x="0" y="31750"/>
                </a:lnTo>
                <a:cubicBezTo>
                  <a:pt x="0" y="14227"/>
                  <a:pt x="14227" y="0"/>
                  <a:pt x="31750" y="0"/>
                </a:cubicBezTo>
                <a:close/>
              </a:path>
            </a:pathLst>
          </a:custGeom>
          <a:solidFill>
            <a:srgbClr val="FFFFFF"/>
          </a:solidFill>
          <a:ln/>
          <a:effectLst>
            <a:outerShdw sx="100000" sy="100000" kx="0" ky="0" algn="bl" rotWithShape="0" blurRad="23813" dist="7938" dir="5400000">
              <a:srgbClr val="000000">
                <a:alpha val="10196"/>
              </a:srgbClr>
            </a:outerShdw>
          </a:effectLst>
        </p:spPr>
      </p:sp>
      <p:sp>
        <p:nvSpPr>
          <p:cNvPr id="47" name="Shape 45"/>
          <p:cNvSpPr/>
          <p:nvPr/>
        </p:nvSpPr>
        <p:spPr>
          <a:xfrm>
            <a:off x="6191250" y="5000625"/>
            <a:ext cx="31750" cy="1222375"/>
          </a:xfrm>
          <a:custGeom>
            <a:avLst/>
            <a:gdLst/>
            <a:ahLst/>
            <a:cxnLst/>
            <a:rect l="l" t="t" r="r" b="b"/>
            <a:pathLst>
              <a:path w="31750" h="1222375">
                <a:moveTo>
                  <a:pt x="31750" y="0"/>
                </a:moveTo>
                <a:lnTo>
                  <a:pt x="31750" y="0"/>
                </a:lnTo>
                <a:lnTo>
                  <a:pt x="31750" y="1222375"/>
                </a:lnTo>
                <a:lnTo>
                  <a:pt x="31750" y="1222375"/>
                </a:lnTo>
                <a:cubicBezTo>
                  <a:pt x="14227" y="1222375"/>
                  <a:pt x="0" y="1208148"/>
                  <a:pt x="0" y="1190625"/>
                </a:cubicBezTo>
                <a:lnTo>
                  <a:pt x="0" y="31750"/>
                </a:lnTo>
                <a:cubicBezTo>
                  <a:pt x="0" y="14227"/>
                  <a:pt x="14227" y="0"/>
                  <a:pt x="31750" y="0"/>
                </a:cubicBezTo>
                <a:close/>
              </a:path>
            </a:pathLst>
          </a:custGeom>
          <a:solidFill>
            <a:srgbClr val="5A4C42"/>
          </a:solidFill>
          <a:ln/>
        </p:spPr>
      </p:sp>
      <p:sp>
        <p:nvSpPr>
          <p:cNvPr id="48" name="Text 46"/>
          <p:cNvSpPr/>
          <p:nvPr/>
        </p:nvSpPr>
        <p:spPr>
          <a:xfrm>
            <a:off x="6365875" y="5159375"/>
            <a:ext cx="5421313" cy="222250"/>
          </a:xfrm>
          <a:prstGeom prst="rect">
            <a:avLst/>
          </a:prstGeom>
          <a:noFill/>
          <a:ln/>
        </p:spPr>
        <p:txBody>
          <a:bodyPr wrap="square" lIns="0" tIns="0" rIns="0" bIns="0" rtlCol="0" anchor="ctr"/>
          <a:lstStyle/>
          <a:p>
            <a:pPr>
              <a:lnSpc>
                <a:spcPct val="130000"/>
              </a:lnSpc>
            </a:pPr>
            <a:r>
              <a:rPr lang="en-US" sz="1125" b="1" dirty="0">
                <a:solidFill>
                  <a:srgbClr val="5A4C42"/>
                </a:solidFill>
                <a:latin typeface="Oranienbaum" pitchFamily="34" charset="0"/>
                <a:ea typeface="Oranienbaum" pitchFamily="34" charset="-122"/>
                <a:cs typeface="Oranienbaum" pitchFamily="34" charset="-120"/>
              </a:rPr>
              <a:t>Mentor-Student Relationship</a:t>
            </a:r>
            <a:endParaRPr lang="en-US" sz="1600" dirty="0"/>
          </a:p>
        </p:txBody>
      </p:sp>
      <p:sp>
        <p:nvSpPr>
          <p:cNvPr id="49" name="Text 47"/>
          <p:cNvSpPr/>
          <p:nvPr/>
        </p:nvSpPr>
        <p:spPr>
          <a:xfrm>
            <a:off x="6365875" y="5445125"/>
            <a:ext cx="5413375" cy="619125"/>
          </a:xfrm>
          <a:prstGeom prst="rect">
            <a:avLst/>
          </a:prstGeom>
          <a:noFill/>
          <a:ln/>
        </p:spPr>
        <p:txBody>
          <a:bodyPr wrap="square" lIns="0" tIns="0" rIns="0" bIns="0" rtlCol="0" anchor="ctr"/>
          <a:lstStyle/>
          <a:p>
            <a:pPr>
              <a:lnSpc>
                <a:spcPct val="140000"/>
              </a:lnSpc>
            </a:pPr>
            <a:r>
              <a:rPr lang="en-US" sz="1000" dirty="0">
                <a:solidFill>
                  <a:srgbClr val="3D352E"/>
                </a:solidFill>
                <a:latin typeface="Quattrocento Sans" pitchFamily="34" charset="0"/>
                <a:ea typeface="Quattrocento Sans" pitchFamily="34" charset="-122"/>
                <a:cs typeface="Quattrocento Sans" pitchFamily="34" charset="-120"/>
              </a:rPr>
              <a:t>When Nykaa invested in educating users rather than pushing algorithms for basket size, it shifted the relationship paradigm from vendor-purchaser to mentor-student, creating resilience to competitor discounting.</a:t>
            </a:r>
            <a:endParaRPr lang="en-US" sz="1600" dirty="0"/>
          </a:p>
        </p:txBody>
      </p:sp>
    </p:spTree>
  </p:cSld>
  <p:clrMapOvr>
    <a:masterClrMapping/>
  </p:clrMapOvr>
  <p:transition>
    <p:fade/>
    <p:spd val="med"/>
  </p:transition>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29736" y="329736"/>
            <a:ext cx="11581988" cy="131895"/>
          </a:xfrm>
          <a:prstGeom prst="rect">
            <a:avLst/>
          </a:prstGeom>
          <a:noFill/>
          <a:ln/>
        </p:spPr>
        <p:txBody>
          <a:bodyPr wrap="square" lIns="0" tIns="0" rIns="0" bIns="0" rtlCol="0" anchor="ctr"/>
          <a:lstStyle/>
          <a:p>
            <a:pPr>
              <a:lnSpc>
                <a:spcPct val="110000"/>
              </a:lnSpc>
            </a:pPr>
            <a:r>
              <a:rPr lang="en-US" sz="779" b="1" spc="195" kern="0" dirty="0">
                <a:solidFill>
                  <a:srgbClr val="C87D59"/>
                </a:solidFill>
                <a:latin typeface="Quattrocento Sans" pitchFamily="34" charset="0"/>
                <a:ea typeface="Quattrocento Sans" pitchFamily="34" charset="-122"/>
                <a:cs typeface="Quattrocento Sans" pitchFamily="34" charset="-120"/>
              </a:rPr>
              <a:t>Content-to-Commerce Strategy</a:t>
            </a:r>
            <a:endParaRPr lang="en-US" sz="1600" dirty="0"/>
          </a:p>
        </p:txBody>
      </p:sp>
      <p:sp>
        <p:nvSpPr>
          <p:cNvPr id="3" name="Text 1"/>
          <p:cNvSpPr/>
          <p:nvPr/>
        </p:nvSpPr>
        <p:spPr>
          <a:xfrm>
            <a:off x="329736" y="527578"/>
            <a:ext cx="11680909" cy="329736"/>
          </a:xfrm>
          <a:prstGeom prst="rect">
            <a:avLst/>
          </a:prstGeom>
          <a:noFill/>
          <a:ln/>
        </p:spPr>
        <p:txBody>
          <a:bodyPr wrap="square" lIns="0" tIns="0" rIns="0" bIns="0" rtlCol="0" anchor="ctr"/>
          <a:lstStyle/>
          <a:p>
            <a:pPr>
              <a:lnSpc>
                <a:spcPct val="90000"/>
              </a:lnSpc>
            </a:pPr>
            <a:r>
              <a:rPr lang="en-US" sz="2337" b="1" dirty="0">
                <a:solidFill>
                  <a:srgbClr val="5A4C42"/>
                </a:solidFill>
                <a:latin typeface="Oranienbaum" pitchFamily="34" charset="0"/>
                <a:ea typeface="Oranienbaum" pitchFamily="34" charset="-122"/>
                <a:cs typeface="Oranienbaum" pitchFamily="34" charset="-120"/>
              </a:rPr>
              <a:t>The Flywheel Effect: Content Driving Commerce</a:t>
            </a:r>
            <a:endParaRPr lang="en-US" sz="1600" dirty="0"/>
          </a:p>
        </p:txBody>
      </p:sp>
      <p:sp>
        <p:nvSpPr>
          <p:cNvPr id="4" name="Shape 2"/>
          <p:cNvSpPr/>
          <p:nvPr/>
        </p:nvSpPr>
        <p:spPr>
          <a:xfrm>
            <a:off x="329736" y="1022183"/>
            <a:ext cx="5869306" cy="4286572"/>
          </a:xfrm>
          <a:custGeom>
            <a:avLst/>
            <a:gdLst/>
            <a:ahLst/>
            <a:cxnLst/>
            <a:rect l="l" t="t" r="r" b="b"/>
            <a:pathLst>
              <a:path w="5869306" h="4286572">
                <a:moveTo>
                  <a:pt x="65927" y="0"/>
                </a:moveTo>
                <a:lnTo>
                  <a:pt x="5803379" y="0"/>
                </a:lnTo>
                <a:cubicBezTo>
                  <a:pt x="5839790" y="0"/>
                  <a:pt x="5869306" y="29517"/>
                  <a:pt x="5869306" y="65927"/>
                </a:cubicBezTo>
                <a:lnTo>
                  <a:pt x="5869306" y="4220645"/>
                </a:lnTo>
                <a:cubicBezTo>
                  <a:pt x="5869306" y="4257055"/>
                  <a:pt x="5839790" y="4286572"/>
                  <a:pt x="5803379" y="4286572"/>
                </a:cubicBezTo>
                <a:lnTo>
                  <a:pt x="65927" y="4286572"/>
                </a:lnTo>
                <a:cubicBezTo>
                  <a:pt x="29517" y="4286572"/>
                  <a:pt x="0" y="4257055"/>
                  <a:pt x="0" y="4220645"/>
                </a:cubicBezTo>
                <a:lnTo>
                  <a:pt x="0" y="65927"/>
                </a:lnTo>
                <a:cubicBezTo>
                  <a:pt x="0" y="29541"/>
                  <a:pt x="29541" y="0"/>
                  <a:pt x="65927" y="0"/>
                </a:cubicBezTo>
                <a:close/>
              </a:path>
            </a:pathLst>
          </a:custGeom>
          <a:solidFill>
            <a:srgbClr val="FFFFFF"/>
          </a:solidFill>
          <a:ln/>
          <a:effectLst>
            <a:outerShdw sx="100000" sy="100000" kx="0" ky="0" algn="bl" rotWithShape="0" blurRad="24730" dist="8243" dir="5400000">
              <a:srgbClr val="000000">
                <a:alpha val="10196"/>
              </a:srgbClr>
            </a:outerShdw>
          </a:effectLst>
        </p:spPr>
      </p:sp>
      <p:sp>
        <p:nvSpPr>
          <p:cNvPr id="5" name="Text 3"/>
          <p:cNvSpPr/>
          <p:nvPr/>
        </p:nvSpPr>
        <p:spPr>
          <a:xfrm>
            <a:off x="486361" y="1220024"/>
            <a:ext cx="5556057" cy="230815"/>
          </a:xfrm>
          <a:prstGeom prst="rect">
            <a:avLst/>
          </a:prstGeom>
          <a:noFill/>
          <a:ln/>
        </p:spPr>
        <p:txBody>
          <a:bodyPr wrap="square" lIns="0" tIns="0" rIns="0" bIns="0" rtlCol="0" anchor="ctr"/>
          <a:lstStyle/>
          <a:p>
            <a:pPr algn="ctr">
              <a:lnSpc>
                <a:spcPct val="120000"/>
              </a:lnSpc>
            </a:pPr>
            <a:r>
              <a:rPr lang="en-US" sz="1298" b="1" dirty="0">
                <a:solidFill>
                  <a:srgbClr val="5A4C42"/>
                </a:solidFill>
                <a:latin typeface="Oranienbaum" pitchFamily="34" charset="0"/>
                <a:ea typeface="Oranienbaum" pitchFamily="34" charset="-122"/>
                <a:cs typeface="Oranienbaum" pitchFamily="34" charset="-120"/>
              </a:rPr>
              <a:t>The Flywheel: Content → Community → Commerce</a:t>
            </a:r>
            <a:endParaRPr lang="en-US" sz="1600" dirty="0"/>
          </a:p>
        </p:txBody>
      </p:sp>
      <p:pic>
        <p:nvPicPr>
          <p:cNvPr id="6" name="Image 0" descr="https://kimi-img.moonshot.cn/pub/slides/26-02-15-10:22:42-d68irsntuannsmu98470.png">    </p:cNvPr>
          <p:cNvPicPr>
            <a:picLocks noChangeAspect="1"/>
          </p:cNvPicPr>
          <p:nvPr/>
        </p:nvPicPr>
        <p:blipFill>
          <a:blip r:embed="rId1"/>
          <a:srcRect l="0" r="0" t="0" b="0"/>
          <a:stretch/>
        </p:blipFill>
        <p:spPr>
          <a:xfrm>
            <a:off x="527578" y="1516787"/>
            <a:ext cx="4649282" cy="3462231"/>
          </a:xfrm>
          <a:prstGeom prst="roundRect">
            <a:avLst>
              <a:gd name="adj" fmla="val 0"/>
            </a:avLst>
          </a:prstGeom>
        </p:spPr>
      </p:pic>
      <p:sp>
        <p:nvSpPr>
          <p:cNvPr id="7" name="Shape 4"/>
          <p:cNvSpPr/>
          <p:nvPr/>
        </p:nvSpPr>
        <p:spPr>
          <a:xfrm>
            <a:off x="6393192" y="1022183"/>
            <a:ext cx="5473623" cy="1252998"/>
          </a:xfrm>
          <a:custGeom>
            <a:avLst/>
            <a:gdLst/>
            <a:ahLst/>
            <a:cxnLst/>
            <a:rect l="l" t="t" r="r" b="b"/>
            <a:pathLst>
              <a:path w="5473623" h="1252998">
                <a:moveTo>
                  <a:pt x="65945" y="0"/>
                </a:moveTo>
                <a:lnTo>
                  <a:pt x="5407677" y="0"/>
                </a:lnTo>
                <a:cubicBezTo>
                  <a:pt x="5444098" y="0"/>
                  <a:pt x="5473623" y="29525"/>
                  <a:pt x="5473623" y="65945"/>
                </a:cubicBezTo>
                <a:lnTo>
                  <a:pt x="5473623" y="1187053"/>
                </a:lnTo>
                <a:cubicBezTo>
                  <a:pt x="5473623" y="1223473"/>
                  <a:pt x="5444098" y="1252998"/>
                  <a:pt x="5407677" y="1252998"/>
                </a:cubicBezTo>
                <a:lnTo>
                  <a:pt x="65945" y="1252998"/>
                </a:lnTo>
                <a:cubicBezTo>
                  <a:pt x="29549" y="1252998"/>
                  <a:pt x="0" y="1223449"/>
                  <a:pt x="0" y="1187053"/>
                </a:cubicBezTo>
                <a:lnTo>
                  <a:pt x="0" y="65945"/>
                </a:lnTo>
                <a:cubicBezTo>
                  <a:pt x="0" y="29525"/>
                  <a:pt x="29525" y="0"/>
                  <a:pt x="65945" y="0"/>
                </a:cubicBezTo>
                <a:close/>
              </a:path>
            </a:pathLst>
          </a:custGeom>
          <a:solidFill>
            <a:srgbClr val="C87D59"/>
          </a:solidFill>
          <a:ln/>
        </p:spPr>
      </p:sp>
      <p:sp>
        <p:nvSpPr>
          <p:cNvPr id="8" name="Shape 5"/>
          <p:cNvSpPr/>
          <p:nvPr/>
        </p:nvSpPr>
        <p:spPr>
          <a:xfrm>
            <a:off x="6558061" y="1187051"/>
            <a:ext cx="395684" cy="395684"/>
          </a:xfrm>
          <a:custGeom>
            <a:avLst/>
            <a:gdLst/>
            <a:ahLst/>
            <a:cxnLst/>
            <a:rect l="l" t="t" r="r" b="b"/>
            <a:pathLst>
              <a:path w="395684" h="395684">
                <a:moveTo>
                  <a:pt x="197842" y="0"/>
                </a:moveTo>
                <a:lnTo>
                  <a:pt x="197842" y="0"/>
                </a:lnTo>
                <a:cubicBezTo>
                  <a:pt x="307034" y="0"/>
                  <a:pt x="395684" y="88650"/>
                  <a:pt x="395684" y="197842"/>
                </a:cubicBezTo>
                <a:lnTo>
                  <a:pt x="395684" y="197842"/>
                </a:lnTo>
                <a:cubicBezTo>
                  <a:pt x="395684" y="307034"/>
                  <a:pt x="307034" y="395684"/>
                  <a:pt x="197842" y="395684"/>
                </a:cubicBezTo>
                <a:lnTo>
                  <a:pt x="197842" y="395684"/>
                </a:lnTo>
                <a:cubicBezTo>
                  <a:pt x="88650" y="395684"/>
                  <a:pt x="0" y="307034"/>
                  <a:pt x="0" y="197842"/>
                </a:cubicBezTo>
                <a:lnTo>
                  <a:pt x="0" y="197842"/>
                </a:lnTo>
                <a:cubicBezTo>
                  <a:pt x="0" y="88650"/>
                  <a:pt x="88650" y="0"/>
                  <a:pt x="197842" y="0"/>
                </a:cubicBezTo>
                <a:close/>
              </a:path>
            </a:pathLst>
          </a:custGeom>
          <a:solidFill>
            <a:srgbClr val="FFFFFF">
              <a:alpha val="20000"/>
            </a:srgbClr>
          </a:solidFill>
          <a:ln/>
        </p:spPr>
      </p:sp>
      <p:sp>
        <p:nvSpPr>
          <p:cNvPr id="9" name="Shape 6"/>
          <p:cNvSpPr/>
          <p:nvPr/>
        </p:nvSpPr>
        <p:spPr>
          <a:xfrm>
            <a:off x="6673468" y="1302458"/>
            <a:ext cx="164868" cy="164868"/>
          </a:xfrm>
          <a:custGeom>
            <a:avLst/>
            <a:gdLst/>
            <a:ahLst/>
            <a:cxnLst/>
            <a:rect l="l" t="t" r="r" b="b"/>
            <a:pathLst>
              <a:path w="164868" h="164868">
                <a:moveTo>
                  <a:pt x="82434" y="48945"/>
                </a:moveTo>
                <a:cubicBezTo>
                  <a:pt x="98074" y="48945"/>
                  <a:pt x="110771" y="36248"/>
                  <a:pt x="110771" y="20609"/>
                </a:cubicBezTo>
                <a:cubicBezTo>
                  <a:pt x="110771" y="4969"/>
                  <a:pt x="98074" y="-7728"/>
                  <a:pt x="82434" y="-7728"/>
                </a:cubicBezTo>
                <a:cubicBezTo>
                  <a:pt x="66795" y="-7728"/>
                  <a:pt x="54097" y="4969"/>
                  <a:pt x="54097" y="20609"/>
                </a:cubicBezTo>
                <a:cubicBezTo>
                  <a:pt x="54097" y="36248"/>
                  <a:pt x="66795" y="48945"/>
                  <a:pt x="82434" y="48945"/>
                </a:cubicBezTo>
                <a:close/>
                <a:moveTo>
                  <a:pt x="82434" y="145129"/>
                </a:moveTo>
                <a:lnTo>
                  <a:pt x="82434" y="97053"/>
                </a:lnTo>
                <a:cubicBezTo>
                  <a:pt x="87683" y="94864"/>
                  <a:pt x="93028" y="92642"/>
                  <a:pt x="98438" y="90388"/>
                </a:cubicBezTo>
                <a:cubicBezTo>
                  <a:pt x="110996" y="85171"/>
                  <a:pt x="124456" y="82466"/>
                  <a:pt x="138077" y="82466"/>
                </a:cubicBezTo>
                <a:lnTo>
                  <a:pt x="144260" y="82466"/>
                </a:lnTo>
                <a:lnTo>
                  <a:pt x="144260" y="133988"/>
                </a:lnTo>
                <a:lnTo>
                  <a:pt x="138077" y="133988"/>
                </a:lnTo>
                <a:cubicBezTo>
                  <a:pt x="119046" y="133988"/>
                  <a:pt x="100177" y="137755"/>
                  <a:pt x="82595" y="145097"/>
                </a:cubicBezTo>
                <a:lnTo>
                  <a:pt x="82434" y="145161"/>
                </a:lnTo>
                <a:close/>
                <a:moveTo>
                  <a:pt x="82434" y="74706"/>
                </a:moveTo>
                <a:lnTo>
                  <a:pt x="74352" y="71325"/>
                </a:lnTo>
                <a:cubicBezTo>
                  <a:pt x="59282" y="65046"/>
                  <a:pt x="43117" y="61826"/>
                  <a:pt x="26791" y="61826"/>
                </a:cubicBezTo>
                <a:lnTo>
                  <a:pt x="15456" y="61826"/>
                </a:lnTo>
                <a:cubicBezTo>
                  <a:pt x="6923" y="61826"/>
                  <a:pt x="0" y="68749"/>
                  <a:pt x="0" y="77282"/>
                </a:cubicBezTo>
                <a:lnTo>
                  <a:pt x="0" y="139108"/>
                </a:lnTo>
                <a:cubicBezTo>
                  <a:pt x="0" y="147641"/>
                  <a:pt x="6923" y="154564"/>
                  <a:pt x="15456" y="154564"/>
                </a:cubicBezTo>
                <a:lnTo>
                  <a:pt x="26791" y="154564"/>
                </a:lnTo>
                <a:cubicBezTo>
                  <a:pt x="43117" y="154564"/>
                  <a:pt x="59282" y="157784"/>
                  <a:pt x="74352" y="164063"/>
                </a:cubicBezTo>
                <a:lnTo>
                  <a:pt x="78473" y="165770"/>
                </a:lnTo>
                <a:cubicBezTo>
                  <a:pt x="81017" y="166832"/>
                  <a:pt x="83851" y="166832"/>
                  <a:pt x="86395" y="165770"/>
                </a:cubicBezTo>
                <a:lnTo>
                  <a:pt x="90516" y="164063"/>
                </a:lnTo>
                <a:cubicBezTo>
                  <a:pt x="105586" y="157784"/>
                  <a:pt x="121751" y="154564"/>
                  <a:pt x="138077" y="154564"/>
                </a:cubicBezTo>
                <a:lnTo>
                  <a:pt x="149412" y="154564"/>
                </a:lnTo>
                <a:cubicBezTo>
                  <a:pt x="157945" y="154564"/>
                  <a:pt x="164868" y="147641"/>
                  <a:pt x="164868" y="139108"/>
                </a:cubicBezTo>
                <a:lnTo>
                  <a:pt x="164868" y="77282"/>
                </a:lnTo>
                <a:cubicBezTo>
                  <a:pt x="164868" y="68749"/>
                  <a:pt x="157945" y="61826"/>
                  <a:pt x="149412" y="61826"/>
                </a:cubicBezTo>
                <a:lnTo>
                  <a:pt x="138077" y="61826"/>
                </a:lnTo>
                <a:cubicBezTo>
                  <a:pt x="121751" y="61826"/>
                  <a:pt x="105586" y="65046"/>
                  <a:pt x="90516" y="71325"/>
                </a:cubicBezTo>
                <a:lnTo>
                  <a:pt x="82434" y="74706"/>
                </a:lnTo>
                <a:close/>
              </a:path>
            </a:pathLst>
          </a:custGeom>
          <a:solidFill>
            <a:srgbClr val="FFFFFF"/>
          </a:solidFill>
          <a:ln/>
        </p:spPr>
      </p:sp>
      <p:sp>
        <p:nvSpPr>
          <p:cNvPr id="10" name="Text 7"/>
          <p:cNvSpPr/>
          <p:nvPr/>
        </p:nvSpPr>
        <p:spPr>
          <a:xfrm>
            <a:off x="7052665" y="1187051"/>
            <a:ext cx="1689899" cy="230815"/>
          </a:xfrm>
          <a:prstGeom prst="rect">
            <a:avLst/>
          </a:prstGeom>
          <a:noFill/>
          <a:ln/>
        </p:spPr>
        <p:txBody>
          <a:bodyPr wrap="square" lIns="0" tIns="0" rIns="0" bIns="0" rtlCol="0" anchor="ctr"/>
          <a:lstStyle/>
          <a:p>
            <a:pPr>
              <a:lnSpc>
                <a:spcPct val="120000"/>
              </a:lnSpc>
            </a:pPr>
            <a:r>
              <a:rPr lang="en-US" sz="1298" b="1" dirty="0">
                <a:solidFill>
                  <a:srgbClr val="FFFFFF"/>
                </a:solidFill>
                <a:latin typeface="Oranienbaum" pitchFamily="34" charset="0"/>
                <a:ea typeface="Oranienbaum" pitchFamily="34" charset="-122"/>
                <a:cs typeface="Oranienbaum" pitchFamily="34" charset="-120"/>
              </a:rPr>
              <a:t>Educational Content</a:t>
            </a:r>
            <a:endParaRPr lang="en-US" sz="1600" dirty="0"/>
          </a:p>
        </p:txBody>
      </p:sp>
      <p:sp>
        <p:nvSpPr>
          <p:cNvPr id="11" name="Text 8"/>
          <p:cNvSpPr/>
          <p:nvPr/>
        </p:nvSpPr>
        <p:spPr>
          <a:xfrm>
            <a:off x="7052665" y="1417866"/>
            <a:ext cx="1665168" cy="164868"/>
          </a:xfrm>
          <a:prstGeom prst="rect">
            <a:avLst/>
          </a:prstGeom>
          <a:noFill/>
          <a:ln/>
        </p:spPr>
        <p:txBody>
          <a:bodyPr wrap="square" lIns="0" tIns="0" rIns="0" bIns="0" rtlCol="0" anchor="ctr"/>
          <a:lstStyle/>
          <a:p>
            <a:pPr>
              <a:lnSpc>
                <a:spcPct val="120000"/>
              </a:lnSpc>
            </a:pPr>
            <a:r>
              <a:rPr lang="en-US" sz="909" dirty="0">
                <a:solidFill>
                  <a:srgbClr val="FFFFFF">
                    <a:alpha val="80000"/>
                  </a:srgbClr>
                </a:solidFill>
                <a:latin typeface="Quattrocento Sans" pitchFamily="34" charset="0"/>
                <a:ea typeface="Quattrocento Sans" pitchFamily="34" charset="-122"/>
                <a:cs typeface="Quattrocento Sans" pitchFamily="34" charset="-120"/>
              </a:rPr>
              <a:t>Free Education Attracted Users</a:t>
            </a:r>
            <a:endParaRPr lang="en-US" sz="1600" dirty="0"/>
          </a:p>
        </p:txBody>
      </p:sp>
      <p:sp>
        <p:nvSpPr>
          <p:cNvPr id="12" name="Text 9"/>
          <p:cNvSpPr/>
          <p:nvPr/>
        </p:nvSpPr>
        <p:spPr>
          <a:xfrm>
            <a:off x="6558061" y="1681655"/>
            <a:ext cx="5209834" cy="428657"/>
          </a:xfrm>
          <a:prstGeom prst="rect">
            <a:avLst/>
          </a:prstGeom>
          <a:noFill/>
          <a:ln/>
        </p:spPr>
        <p:txBody>
          <a:bodyPr wrap="square" lIns="0" tIns="0" rIns="0" bIns="0" rtlCol="0" anchor="ctr"/>
          <a:lstStyle/>
          <a:p>
            <a:pPr>
              <a:lnSpc>
                <a:spcPct val="140000"/>
              </a:lnSpc>
            </a:pPr>
            <a:r>
              <a:rPr lang="en-US" sz="1039" dirty="0">
                <a:solidFill>
                  <a:srgbClr val="FFFFFF"/>
                </a:solidFill>
                <a:latin typeface="Quattrocento Sans" pitchFamily="34" charset="0"/>
                <a:ea typeface="Quattrocento Sans" pitchFamily="34" charset="-122"/>
                <a:cs typeface="Quattrocento Sans" pitchFamily="34" charset="-120"/>
              </a:rPr>
              <a:t>Deep instructional guides, ingredient analysis, and regimen tutorials drew users organically to the platform. </a:t>
            </a:r>
            <a:pPr>
              <a:lnSpc>
                <a:spcPct val="140000"/>
              </a:lnSpc>
            </a:pPr>
            <a:r>
              <a:rPr lang="en-US" sz="1039" b="1" dirty="0">
                <a:solidFill>
                  <a:srgbClr val="FFFFFF"/>
                </a:solidFill>
                <a:latin typeface="Quattrocento Sans" pitchFamily="34" charset="0"/>
                <a:ea typeface="Quattrocento Sans" pitchFamily="34" charset="-122"/>
                <a:cs typeface="Quattrocento Sans" pitchFamily="34" charset="-120"/>
              </a:rPr>
              <a:t>5 million active users</a:t>
            </a:r>
            <a:pPr>
              <a:lnSpc>
                <a:spcPct val="140000"/>
              </a:lnSpc>
            </a:pPr>
            <a:r>
              <a:rPr lang="en-US" sz="1039" dirty="0">
                <a:solidFill>
                  <a:srgbClr val="FFFFFF"/>
                </a:solidFill>
                <a:latin typeface="Quattrocento Sans" pitchFamily="34" charset="0"/>
                <a:ea typeface="Quattrocento Sans" pitchFamily="34" charset="-122"/>
                <a:cs typeface="Quattrocento Sans" pitchFamily="34" charset="-120"/>
              </a:rPr>
              <a:t> driven by content, not ads.</a:t>
            </a:r>
            <a:endParaRPr lang="en-US" sz="1600" dirty="0"/>
          </a:p>
        </p:txBody>
      </p:sp>
      <p:sp>
        <p:nvSpPr>
          <p:cNvPr id="13" name="Shape 10"/>
          <p:cNvSpPr/>
          <p:nvPr/>
        </p:nvSpPr>
        <p:spPr>
          <a:xfrm>
            <a:off x="6393192" y="2407075"/>
            <a:ext cx="5473623" cy="1252998"/>
          </a:xfrm>
          <a:custGeom>
            <a:avLst/>
            <a:gdLst/>
            <a:ahLst/>
            <a:cxnLst/>
            <a:rect l="l" t="t" r="r" b="b"/>
            <a:pathLst>
              <a:path w="5473623" h="1252998">
                <a:moveTo>
                  <a:pt x="65945" y="0"/>
                </a:moveTo>
                <a:lnTo>
                  <a:pt x="5407677" y="0"/>
                </a:lnTo>
                <a:cubicBezTo>
                  <a:pt x="5444098" y="0"/>
                  <a:pt x="5473623" y="29525"/>
                  <a:pt x="5473623" y="65945"/>
                </a:cubicBezTo>
                <a:lnTo>
                  <a:pt x="5473623" y="1187053"/>
                </a:lnTo>
                <a:cubicBezTo>
                  <a:pt x="5473623" y="1223473"/>
                  <a:pt x="5444098" y="1252998"/>
                  <a:pt x="5407677" y="1252998"/>
                </a:cubicBezTo>
                <a:lnTo>
                  <a:pt x="65945" y="1252998"/>
                </a:lnTo>
                <a:cubicBezTo>
                  <a:pt x="29549" y="1252998"/>
                  <a:pt x="0" y="1223449"/>
                  <a:pt x="0" y="1187053"/>
                </a:cubicBezTo>
                <a:lnTo>
                  <a:pt x="0" y="65945"/>
                </a:lnTo>
                <a:cubicBezTo>
                  <a:pt x="0" y="29525"/>
                  <a:pt x="29525" y="0"/>
                  <a:pt x="65945" y="0"/>
                </a:cubicBezTo>
                <a:close/>
              </a:path>
            </a:pathLst>
          </a:custGeom>
          <a:solidFill>
            <a:srgbClr val="5A4C42"/>
          </a:solidFill>
          <a:ln/>
        </p:spPr>
      </p:sp>
      <p:sp>
        <p:nvSpPr>
          <p:cNvPr id="14" name="Shape 11"/>
          <p:cNvSpPr/>
          <p:nvPr/>
        </p:nvSpPr>
        <p:spPr>
          <a:xfrm>
            <a:off x="6558061" y="2571943"/>
            <a:ext cx="395684" cy="395684"/>
          </a:xfrm>
          <a:custGeom>
            <a:avLst/>
            <a:gdLst/>
            <a:ahLst/>
            <a:cxnLst/>
            <a:rect l="l" t="t" r="r" b="b"/>
            <a:pathLst>
              <a:path w="395684" h="395684">
                <a:moveTo>
                  <a:pt x="197842" y="0"/>
                </a:moveTo>
                <a:lnTo>
                  <a:pt x="197842" y="0"/>
                </a:lnTo>
                <a:cubicBezTo>
                  <a:pt x="307034" y="0"/>
                  <a:pt x="395684" y="88650"/>
                  <a:pt x="395684" y="197842"/>
                </a:cubicBezTo>
                <a:lnTo>
                  <a:pt x="395684" y="197842"/>
                </a:lnTo>
                <a:cubicBezTo>
                  <a:pt x="395684" y="307034"/>
                  <a:pt x="307034" y="395684"/>
                  <a:pt x="197842" y="395684"/>
                </a:cubicBezTo>
                <a:lnTo>
                  <a:pt x="197842" y="395684"/>
                </a:lnTo>
                <a:cubicBezTo>
                  <a:pt x="88650" y="395684"/>
                  <a:pt x="0" y="307034"/>
                  <a:pt x="0" y="197842"/>
                </a:cubicBezTo>
                <a:lnTo>
                  <a:pt x="0" y="197842"/>
                </a:lnTo>
                <a:cubicBezTo>
                  <a:pt x="0" y="88650"/>
                  <a:pt x="88650" y="0"/>
                  <a:pt x="197842" y="0"/>
                </a:cubicBezTo>
                <a:close/>
              </a:path>
            </a:pathLst>
          </a:custGeom>
          <a:solidFill>
            <a:srgbClr val="FFFFFF">
              <a:alpha val="20000"/>
            </a:srgbClr>
          </a:solidFill>
          <a:ln/>
        </p:spPr>
      </p:sp>
      <p:sp>
        <p:nvSpPr>
          <p:cNvPr id="15" name="Shape 12"/>
          <p:cNvSpPr/>
          <p:nvPr/>
        </p:nvSpPr>
        <p:spPr>
          <a:xfrm>
            <a:off x="6663164" y="2687351"/>
            <a:ext cx="185477" cy="164868"/>
          </a:xfrm>
          <a:custGeom>
            <a:avLst/>
            <a:gdLst/>
            <a:ahLst/>
            <a:cxnLst/>
            <a:rect l="l" t="t" r="r" b="b"/>
            <a:pathLst>
              <a:path w="185477" h="164868">
                <a:moveTo>
                  <a:pt x="79858" y="28337"/>
                </a:moveTo>
                <a:lnTo>
                  <a:pt x="105619" y="28337"/>
                </a:lnTo>
                <a:lnTo>
                  <a:pt x="105619" y="43793"/>
                </a:lnTo>
                <a:lnTo>
                  <a:pt x="79858" y="43793"/>
                </a:lnTo>
                <a:lnTo>
                  <a:pt x="79858" y="28337"/>
                </a:lnTo>
                <a:close/>
                <a:moveTo>
                  <a:pt x="77282" y="10304"/>
                </a:moveTo>
                <a:cubicBezTo>
                  <a:pt x="68749" y="10304"/>
                  <a:pt x="61826" y="17227"/>
                  <a:pt x="61826" y="25761"/>
                </a:cubicBezTo>
                <a:lnTo>
                  <a:pt x="61826" y="46369"/>
                </a:lnTo>
                <a:cubicBezTo>
                  <a:pt x="61826" y="54902"/>
                  <a:pt x="68749" y="61826"/>
                  <a:pt x="77282" y="61826"/>
                </a:cubicBezTo>
                <a:lnTo>
                  <a:pt x="82434" y="61826"/>
                </a:lnTo>
                <a:lnTo>
                  <a:pt x="82434" y="72130"/>
                </a:lnTo>
                <a:lnTo>
                  <a:pt x="10304" y="72130"/>
                </a:lnTo>
                <a:cubicBezTo>
                  <a:pt x="4605" y="72130"/>
                  <a:pt x="0" y="76735"/>
                  <a:pt x="0" y="82434"/>
                </a:cubicBezTo>
                <a:cubicBezTo>
                  <a:pt x="0" y="88134"/>
                  <a:pt x="4605" y="92738"/>
                  <a:pt x="10304" y="92738"/>
                </a:cubicBezTo>
                <a:lnTo>
                  <a:pt x="41217" y="92738"/>
                </a:lnTo>
                <a:lnTo>
                  <a:pt x="41217" y="103043"/>
                </a:lnTo>
                <a:lnTo>
                  <a:pt x="36065" y="103043"/>
                </a:lnTo>
                <a:cubicBezTo>
                  <a:pt x="27532" y="103043"/>
                  <a:pt x="20609" y="109966"/>
                  <a:pt x="20609" y="118499"/>
                </a:cubicBezTo>
                <a:lnTo>
                  <a:pt x="20609" y="139108"/>
                </a:lnTo>
                <a:cubicBezTo>
                  <a:pt x="20609" y="147641"/>
                  <a:pt x="27532" y="154564"/>
                  <a:pt x="36065" y="154564"/>
                </a:cubicBezTo>
                <a:lnTo>
                  <a:pt x="66978" y="154564"/>
                </a:lnTo>
                <a:cubicBezTo>
                  <a:pt x="75511" y="154564"/>
                  <a:pt x="82434" y="147641"/>
                  <a:pt x="82434" y="139108"/>
                </a:cubicBezTo>
                <a:lnTo>
                  <a:pt x="82434" y="118499"/>
                </a:lnTo>
                <a:cubicBezTo>
                  <a:pt x="82434" y="109966"/>
                  <a:pt x="75511" y="103043"/>
                  <a:pt x="66978" y="103043"/>
                </a:cubicBezTo>
                <a:lnTo>
                  <a:pt x="61826" y="103043"/>
                </a:lnTo>
                <a:lnTo>
                  <a:pt x="61826" y="92738"/>
                </a:lnTo>
                <a:lnTo>
                  <a:pt x="123651" y="92738"/>
                </a:lnTo>
                <a:lnTo>
                  <a:pt x="123651" y="103043"/>
                </a:lnTo>
                <a:lnTo>
                  <a:pt x="118499" y="103043"/>
                </a:lnTo>
                <a:cubicBezTo>
                  <a:pt x="109966" y="103043"/>
                  <a:pt x="103043" y="109966"/>
                  <a:pt x="103043" y="118499"/>
                </a:cubicBezTo>
                <a:lnTo>
                  <a:pt x="103043" y="139108"/>
                </a:lnTo>
                <a:cubicBezTo>
                  <a:pt x="103043" y="147641"/>
                  <a:pt x="109966" y="154564"/>
                  <a:pt x="118499" y="154564"/>
                </a:cubicBezTo>
                <a:lnTo>
                  <a:pt x="149412" y="154564"/>
                </a:lnTo>
                <a:cubicBezTo>
                  <a:pt x="157945" y="154564"/>
                  <a:pt x="164868" y="147641"/>
                  <a:pt x="164868" y="139108"/>
                </a:cubicBezTo>
                <a:lnTo>
                  <a:pt x="164868" y="118499"/>
                </a:lnTo>
                <a:cubicBezTo>
                  <a:pt x="164868" y="109966"/>
                  <a:pt x="157945" y="103043"/>
                  <a:pt x="149412" y="103043"/>
                </a:cubicBezTo>
                <a:lnTo>
                  <a:pt x="144260" y="103043"/>
                </a:lnTo>
                <a:lnTo>
                  <a:pt x="144260" y="92738"/>
                </a:lnTo>
                <a:lnTo>
                  <a:pt x="175172" y="92738"/>
                </a:lnTo>
                <a:cubicBezTo>
                  <a:pt x="180872" y="92738"/>
                  <a:pt x="185477" y="88134"/>
                  <a:pt x="185477" y="82434"/>
                </a:cubicBezTo>
                <a:cubicBezTo>
                  <a:pt x="185477" y="76735"/>
                  <a:pt x="180872" y="72130"/>
                  <a:pt x="175172" y="72130"/>
                </a:cubicBezTo>
                <a:lnTo>
                  <a:pt x="103043" y="72130"/>
                </a:lnTo>
                <a:lnTo>
                  <a:pt x="103043" y="61826"/>
                </a:lnTo>
                <a:lnTo>
                  <a:pt x="108195" y="61826"/>
                </a:lnTo>
                <a:cubicBezTo>
                  <a:pt x="116728" y="61826"/>
                  <a:pt x="123651" y="54902"/>
                  <a:pt x="123651" y="46369"/>
                </a:cubicBezTo>
                <a:lnTo>
                  <a:pt x="123651" y="25761"/>
                </a:lnTo>
                <a:cubicBezTo>
                  <a:pt x="123651" y="17227"/>
                  <a:pt x="116728" y="10304"/>
                  <a:pt x="108195" y="10304"/>
                </a:cubicBezTo>
                <a:lnTo>
                  <a:pt x="77282" y="10304"/>
                </a:lnTo>
                <a:close/>
                <a:moveTo>
                  <a:pt x="144260" y="121075"/>
                </a:moveTo>
                <a:lnTo>
                  <a:pt x="146836" y="121075"/>
                </a:lnTo>
                <a:lnTo>
                  <a:pt x="146836" y="136531"/>
                </a:lnTo>
                <a:lnTo>
                  <a:pt x="121075" y="136531"/>
                </a:lnTo>
                <a:lnTo>
                  <a:pt x="121075" y="121075"/>
                </a:lnTo>
                <a:lnTo>
                  <a:pt x="144260" y="121075"/>
                </a:lnTo>
                <a:close/>
                <a:moveTo>
                  <a:pt x="61826" y="121075"/>
                </a:moveTo>
                <a:lnTo>
                  <a:pt x="64402" y="121075"/>
                </a:lnTo>
                <a:lnTo>
                  <a:pt x="64402" y="136531"/>
                </a:lnTo>
                <a:lnTo>
                  <a:pt x="38641" y="136531"/>
                </a:lnTo>
                <a:lnTo>
                  <a:pt x="38641" y="121075"/>
                </a:lnTo>
                <a:lnTo>
                  <a:pt x="61826" y="121075"/>
                </a:lnTo>
                <a:close/>
              </a:path>
            </a:pathLst>
          </a:custGeom>
          <a:solidFill>
            <a:srgbClr val="FFFFFF"/>
          </a:solidFill>
          <a:ln/>
        </p:spPr>
      </p:sp>
      <p:sp>
        <p:nvSpPr>
          <p:cNvPr id="16" name="Text 13"/>
          <p:cNvSpPr/>
          <p:nvPr/>
        </p:nvSpPr>
        <p:spPr>
          <a:xfrm>
            <a:off x="7052665" y="2571943"/>
            <a:ext cx="1978418" cy="230815"/>
          </a:xfrm>
          <a:prstGeom prst="rect">
            <a:avLst/>
          </a:prstGeom>
          <a:noFill/>
          <a:ln/>
        </p:spPr>
        <p:txBody>
          <a:bodyPr wrap="square" lIns="0" tIns="0" rIns="0" bIns="0" rtlCol="0" anchor="ctr"/>
          <a:lstStyle/>
          <a:p>
            <a:pPr>
              <a:lnSpc>
                <a:spcPct val="120000"/>
              </a:lnSpc>
            </a:pPr>
            <a:r>
              <a:rPr lang="en-US" sz="1298" b="1" dirty="0">
                <a:solidFill>
                  <a:srgbClr val="FFFFFF"/>
                </a:solidFill>
                <a:latin typeface="Oranienbaum" pitchFamily="34" charset="0"/>
                <a:ea typeface="Oranienbaum" pitchFamily="34" charset="-122"/>
                <a:cs typeface="Oranienbaum" pitchFamily="34" charset="-120"/>
              </a:rPr>
              <a:t>Community Engagement</a:t>
            </a:r>
            <a:endParaRPr lang="en-US" sz="1600" dirty="0"/>
          </a:p>
        </p:txBody>
      </p:sp>
      <p:sp>
        <p:nvSpPr>
          <p:cNvPr id="17" name="Text 14"/>
          <p:cNvSpPr/>
          <p:nvPr/>
        </p:nvSpPr>
        <p:spPr>
          <a:xfrm>
            <a:off x="7052665" y="2802759"/>
            <a:ext cx="1953688" cy="164868"/>
          </a:xfrm>
          <a:prstGeom prst="rect">
            <a:avLst/>
          </a:prstGeom>
          <a:noFill/>
          <a:ln/>
        </p:spPr>
        <p:txBody>
          <a:bodyPr wrap="square" lIns="0" tIns="0" rIns="0" bIns="0" rtlCol="0" anchor="ctr"/>
          <a:lstStyle/>
          <a:p>
            <a:pPr>
              <a:lnSpc>
                <a:spcPct val="120000"/>
              </a:lnSpc>
            </a:pPr>
            <a:r>
              <a:rPr lang="en-US" sz="909" dirty="0">
                <a:solidFill>
                  <a:srgbClr val="FFFFFF">
                    <a:alpha val="80000"/>
                  </a:srgbClr>
                </a:solidFill>
                <a:latin typeface="Quattrocento Sans" pitchFamily="34" charset="0"/>
                <a:ea typeface="Quattrocento Sans" pitchFamily="34" charset="-122"/>
                <a:cs typeface="Quattrocento Sans" pitchFamily="34" charset="-120"/>
              </a:rPr>
              <a:t>Community Built Trust &amp; Social Proof</a:t>
            </a:r>
            <a:endParaRPr lang="en-US" sz="1600" dirty="0"/>
          </a:p>
        </p:txBody>
      </p:sp>
      <p:sp>
        <p:nvSpPr>
          <p:cNvPr id="18" name="Text 15"/>
          <p:cNvSpPr/>
          <p:nvPr/>
        </p:nvSpPr>
        <p:spPr>
          <a:xfrm>
            <a:off x="6558061" y="3066548"/>
            <a:ext cx="5209834" cy="428657"/>
          </a:xfrm>
          <a:prstGeom prst="rect">
            <a:avLst/>
          </a:prstGeom>
          <a:noFill/>
          <a:ln/>
        </p:spPr>
        <p:txBody>
          <a:bodyPr wrap="square" lIns="0" tIns="0" rIns="0" bIns="0" rtlCol="0" anchor="ctr"/>
          <a:lstStyle/>
          <a:p>
            <a:pPr>
              <a:lnSpc>
                <a:spcPct val="140000"/>
              </a:lnSpc>
            </a:pPr>
            <a:r>
              <a:rPr lang="en-US" sz="1039" dirty="0">
                <a:solidFill>
                  <a:srgbClr val="FFFFFF"/>
                </a:solidFill>
                <a:latin typeface="Quattrocento Sans" pitchFamily="34" charset="0"/>
                <a:ea typeface="Quattrocento Sans" pitchFamily="34" charset="-122"/>
                <a:cs typeface="Quattrocento Sans" pitchFamily="34" charset="-120"/>
              </a:rPr>
              <a:t>Peer-to-peer Q&amp;A and user reviews created powerful network effects. </a:t>
            </a:r>
            <a:pPr>
              <a:lnSpc>
                <a:spcPct val="140000"/>
              </a:lnSpc>
            </a:pPr>
            <a:r>
              <a:rPr lang="en-US" sz="1039" b="1" dirty="0">
                <a:solidFill>
                  <a:srgbClr val="FFFFFF"/>
                </a:solidFill>
                <a:latin typeface="Quattrocento Sans" pitchFamily="34" charset="0"/>
                <a:ea typeface="Quattrocento Sans" pitchFamily="34" charset="-122"/>
                <a:cs typeface="Quattrocento Sans" pitchFamily="34" charset="-120"/>
              </a:rPr>
              <a:t>15-20% of users</a:t>
            </a:r>
            <a:pPr>
              <a:lnSpc>
                <a:spcPct val="140000"/>
              </a:lnSpc>
            </a:pPr>
            <a:r>
              <a:rPr lang="en-US" sz="1039" dirty="0">
                <a:solidFill>
                  <a:srgbClr val="FFFFFF"/>
                </a:solidFill>
                <a:latin typeface="Quattrocento Sans" pitchFamily="34" charset="0"/>
                <a:ea typeface="Quattrocento Sans" pitchFamily="34" charset="-122"/>
                <a:cs typeface="Quattrocento Sans" pitchFamily="34" charset="-120"/>
              </a:rPr>
              <a:t> engaged in non-transactional community features regularly.</a:t>
            </a:r>
            <a:endParaRPr lang="en-US" sz="1600" dirty="0"/>
          </a:p>
        </p:txBody>
      </p:sp>
      <p:sp>
        <p:nvSpPr>
          <p:cNvPr id="19" name="Shape 16"/>
          <p:cNvSpPr/>
          <p:nvPr/>
        </p:nvSpPr>
        <p:spPr>
          <a:xfrm>
            <a:off x="6393192" y="3791968"/>
            <a:ext cx="5473623" cy="1252998"/>
          </a:xfrm>
          <a:custGeom>
            <a:avLst/>
            <a:gdLst/>
            <a:ahLst/>
            <a:cxnLst/>
            <a:rect l="l" t="t" r="r" b="b"/>
            <a:pathLst>
              <a:path w="5473623" h="1252998">
                <a:moveTo>
                  <a:pt x="65945" y="0"/>
                </a:moveTo>
                <a:lnTo>
                  <a:pt x="5407677" y="0"/>
                </a:lnTo>
                <a:cubicBezTo>
                  <a:pt x="5444098" y="0"/>
                  <a:pt x="5473623" y="29525"/>
                  <a:pt x="5473623" y="65945"/>
                </a:cubicBezTo>
                <a:lnTo>
                  <a:pt x="5473623" y="1187053"/>
                </a:lnTo>
                <a:cubicBezTo>
                  <a:pt x="5473623" y="1223473"/>
                  <a:pt x="5444098" y="1252998"/>
                  <a:pt x="5407677" y="1252998"/>
                </a:cubicBezTo>
                <a:lnTo>
                  <a:pt x="65945" y="1252998"/>
                </a:lnTo>
                <a:cubicBezTo>
                  <a:pt x="29549" y="1252998"/>
                  <a:pt x="0" y="1223449"/>
                  <a:pt x="0" y="1187053"/>
                </a:cubicBezTo>
                <a:lnTo>
                  <a:pt x="0" y="65945"/>
                </a:lnTo>
                <a:cubicBezTo>
                  <a:pt x="0" y="29525"/>
                  <a:pt x="29525" y="0"/>
                  <a:pt x="65945" y="0"/>
                </a:cubicBezTo>
                <a:close/>
              </a:path>
            </a:pathLst>
          </a:custGeom>
          <a:solidFill>
            <a:srgbClr val="C87D59"/>
          </a:solidFill>
          <a:ln/>
        </p:spPr>
      </p:sp>
      <p:sp>
        <p:nvSpPr>
          <p:cNvPr id="20" name="Shape 17"/>
          <p:cNvSpPr/>
          <p:nvPr/>
        </p:nvSpPr>
        <p:spPr>
          <a:xfrm>
            <a:off x="6558061" y="3956836"/>
            <a:ext cx="395684" cy="395684"/>
          </a:xfrm>
          <a:custGeom>
            <a:avLst/>
            <a:gdLst/>
            <a:ahLst/>
            <a:cxnLst/>
            <a:rect l="l" t="t" r="r" b="b"/>
            <a:pathLst>
              <a:path w="395684" h="395684">
                <a:moveTo>
                  <a:pt x="197842" y="0"/>
                </a:moveTo>
                <a:lnTo>
                  <a:pt x="197842" y="0"/>
                </a:lnTo>
                <a:cubicBezTo>
                  <a:pt x="307034" y="0"/>
                  <a:pt x="395684" y="88650"/>
                  <a:pt x="395684" y="197842"/>
                </a:cubicBezTo>
                <a:lnTo>
                  <a:pt x="395684" y="197842"/>
                </a:lnTo>
                <a:cubicBezTo>
                  <a:pt x="395684" y="307034"/>
                  <a:pt x="307034" y="395684"/>
                  <a:pt x="197842" y="395684"/>
                </a:cubicBezTo>
                <a:lnTo>
                  <a:pt x="197842" y="395684"/>
                </a:lnTo>
                <a:cubicBezTo>
                  <a:pt x="88650" y="395684"/>
                  <a:pt x="0" y="307034"/>
                  <a:pt x="0" y="197842"/>
                </a:cubicBezTo>
                <a:lnTo>
                  <a:pt x="0" y="197842"/>
                </a:lnTo>
                <a:cubicBezTo>
                  <a:pt x="0" y="88650"/>
                  <a:pt x="88650" y="0"/>
                  <a:pt x="197842" y="0"/>
                </a:cubicBezTo>
                <a:close/>
              </a:path>
            </a:pathLst>
          </a:custGeom>
          <a:solidFill>
            <a:srgbClr val="FFFFFF">
              <a:alpha val="20000"/>
            </a:srgbClr>
          </a:solidFill>
          <a:ln/>
        </p:spPr>
      </p:sp>
      <p:sp>
        <p:nvSpPr>
          <p:cNvPr id="21" name="Shape 18"/>
          <p:cNvSpPr/>
          <p:nvPr/>
        </p:nvSpPr>
        <p:spPr>
          <a:xfrm>
            <a:off x="6683772" y="4072243"/>
            <a:ext cx="144260" cy="164868"/>
          </a:xfrm>
          <a:custGeom>
            <a:avLst/>
            <a:gdLst/>
            <a:ahLst/>
            <a:cxnLst/>
            <a:rect l="l" t="t" r="r" b="b"/>
            <a:pathLst>
              <a:path w="144260" h="164868">
                <a:moveTo>
                  <a:pt x="51521" y="25761"/>
                </a:moveTo>
                <a:cubicBezTo>
                  <a:pt x="51521" y="14394"/>
                  <a:pt x="60763" y="5152"/>
                  <a:pt x="72130" y="5152"/>
                </a:cubicBezTo>
                <a:cubicBezTo>
                  <a:pt x="83497" y="5152"/>
                  <a:pt x="92738" y="14394"/>
                  <a:pt x="92738" y="25761"/>
                </a:cubicBezTo>
                <a:lnTo>
                  <a:pt x="92738" y="41217"/>
                </a:lnTo>
                <a:lnTo>
                  <a:pt x="51521" y="41217"/>
                </a:lnTo>
                <a:lnTo>
                  <a:pt x="51521" y="25761"/>
                </a:lnTo>
                <a:close/>
                <a:moveTo>
                  <a:pt x="36065" y="41217"/>
                </a:moveTo>
                <a:lnTo>
                  <a:pt x="15456" y="41217"/>
                </a:lnTo>
                <a:cubicBezTo>
                  <a:pt x="6923" y="41217"/>
                  <a:pt x="0" y="48140"/>
                  <a:pt x="0" y="56673"/>
                </a:cubicBezTo>
                <a:lnTo>
                  <a:pt x="0" y="123651"/>
                </a:lnTo>
                <a:cubicBezTo>
                  <a:pt x="0" y="140718"/>
                  <a:pt x="13846" y="154564"/>
                  <a:pt x="30913" y="154564"/>
                </a:cubicBezTo>
                <a:lnTo>
                  <a:pt x="113347" y="154564"/>
                </a:lnTo>
                <a:cubicBezTo>
                  <a:pt x="130413" y="154564"/>
                  <a:pt x="144260" y="140718"/>
                  <a:pt x="144260" y="123651"/>
                </a:cubicBezTo>
                <a:lnTo>
                  <a:pt x="144260" y="56673"/>
                </a:lnTo>
                <a:cubicBezTo>
                  <a:pt x="144260" y="48140"/>
                  <a:pt x="137336" y="41217"/>
                  <a:pt x="128803" y="41217"/>
                </a:cubicBezTo>
                <a:lnTo>
                  <a:pt x="108195" y="41217"/>
                </a:lnTo>
                <a:lnTo>
                  <a:pt x="108195" y="25761"/>
                </a:lnTo>
                <a:cubicBezTo>
                  <a:pt x="108195" y="5828"/>
                  <a:pt x="92062" y="-10304"/>
                  <a:pt x="72130" y="-10304"/>
                </a:cubicBezTo>
                <a:cubicBezTo>
                  <a:pt x="52198" y="-10304"/>
                  <a:pt x="36065" y="5828"/>
                  <a:pt x="36065" y="25761"/>
                </a:cubicBezTo>
                <a:lnTo>
                  <a:pt x="36065" y="41217"/>
                </a:lnTo>
                <a:close/>
                <a:moveTo>
                  <a:pt x="43793" y="56673"/>
                </a:moveTo>
                <a:cubicBezTo>
                  <a:pt x="48058" y="56673"/>
                  <a:pt x="51521" y="60136"/>
                  <a:pt x="51521" y="64402"/>
                </a:cubicBezTo>
                <a:cubicBezTo>
                  <a:pt x="51521" y="68667"/>
                  <a:pt x="48058" y="72130"/>
                  <a:pt x="43793" y="72130"/>
                </a:cubicBezTo>
                <a:cubicBezTo>
                  <a:pt x="39528" y="72130"/>
                  <a:pt x="36065" y="68667"/>
                  <a:pt x="36065" y="64402"/>
                </a:cubicBezTo>
                <a:cubicBezTo>
                  <a:pt x="36065" y="60136"/>
                  <a:pt x="39528" y="56673"/>
                  <a:pt x="43793" y="56673"/>
                </a:cubicBezTo>
                <a:close/>
                <a:moveTo>
                  <a:pt x="92738" y="64402"/>
                </a:moveTo>
                <a:cubicBezTo>
                  <a:pt x="92738" y="60136"/>
                  <a:pt x="96201" y="56673"/>
                  <a:pt x="100467" y="56673"/>
                </a:cubicBezTo>
                <a:cubicBezTo>
                  <a:pt x="104732" y="56673"/>
                  <a:pt x="108195" y="60136"/>
                  <a:pt x="108195" y="64402"/>
                </a:cubicBezTo>
                <a:cubicBezTo>
                  <a:pt x="108195" y="68667"/>
                  <a:pt x="104732" y="72130"/>
                  <a:pt x="100467" y="72130"/>
                </a:cubicBezTo>
                <a:cubicBezTo>
                  <a:pt x="96201" y="72130"/>
                  <a:pt x="92738" y="68667"/>
                  <a:pt x="92738" y="64402"/>
                </a:cubicBezTo>
                <a:close/>
              </a:path>
            </a:pathLst>
          </a:custGeom>
          <a:solidFill>
            <a:srgbClr val="FFFFFF"/>
          </a:solidFill>
          <a:ln/>
        </p:spPr>
      </p:sp>
      <p:sp>
        <p:nvSpPr>
          <p:cNvPr id="22" name="Text 19"/>
          <p:cNvSpPr/>
          <p:nvPr/>
        </p:nvSpPr>
        <p:spPr>
          <a:xfrm>
            <a:off x="7052665" y="3956836"/>
            <a:ext cx="1673412" cy="230815"/>
          </a:xfrm>
          <a:prstGeom prst="rect">
            <a:avLst/>
          </a:prstGeom>
          <a:noFill/>
          <a:ln/>
        </p:spPr>
        <p:txBody>
          <a:bodyPr wrap="square" lIns="0" tIns="0" rIns="0" bIns="0" rtlCol="0" anchor="ctr"/>
          <a:lstStyle/>
          <a:p>
            <a:pPr>
              <a:lnSpc>
                <a:spcPct val="120000"/>
              </a:lnSpc>
            </a:pPr>
            <a:r>
              <a:rPr lang="en-US" sz="1298" b="1" dirty="0">
                <a:solidFill>
                  <a:srgbClr val="FFFFFF"/>
                </a:solidFill>
                <a:latin typeface="Oranienbaum" pitchFamily="34" charset="0"/>
                <a:ea typeface="Oranienbaum" pitchFamily="34" charset="-122"/>
                <a:cs typeface="Oranienbaum" pitchFamily="34" charset="-120"/>
              </a:rPr>
              <a:t>Product Discovery</a:t>
            </a:r>
            <a:endParaRPr lang="en-US" sz="1600" dirty="0"/>
          </a:p>
        </p:txBody>
      </p:sp>
      <p:sp>
        <p:nvSpPr>
          <p:cNvPr id="23" name="Text 20"/>
          <p:cNvSpPr/>
          <p:nvPr/>
        </p:nvSpPr>
        <p:spPr>
          <a:xfrm>
            <a:off x="7052665" y="4187651"/>
            <a:ext cx="1648682" cy="164868"/>
          </a:xfrm>
          <a:prstGeom prst="rect">
            <a:avLst/>
          </a:prstGeom>
          <a:noFill/>
          <a:ln/>
        </p:spPr>
        <p:txBody>
          <a:bodyPr wrap="square" lIns="0" tIns="0" rIns="0" bIns="0" rtlCol="0" anchor="ctr"/>
          <a:lstStyle/>
          <a:p>
            <a:pPr>
              <a:lnSpc>
                <a:spcPct val="120000"/>
              </a:lnSpc>
            </a:pPr>
            <a:r>
              <a:rPr lang="en-US" sz="909" dirty="0">
                <a:solidFill>
                  <a:srgbClr val="FFFFFF">
                    <a:alpha val="80000"/>
                  </a:srgbClr>
                </a:solidFill>
                <a:latin typeface="Quattrocento Sans" pitchFamily="34" charset="0"/>
                <a:ea typeface="Quattrocento Sans" pitchFamily="34" charset="-122"/>
                <a:cs typeface="Quattrocento Sans" pitchFamily="34" charset="-120"/>
              </a:rPr>
              <a:t>Trust Led to Organic Discovery</a:t>
            </a:r>
            <a:endParaRPr lang="en-US" sz="1600" dirty="0"/>
          </a:p>
        </p:txBody>
      </p:sp>
      <p:sp>
        <p:nvSpPr>
          <p:cNvPr id="24" name="Text 21"/>
          <p:cNvSpPr/>
          <p:nvPr/>
        </p:nvSpPr>
        <p:spPr>
          <a:xfrm>
            <a:off x="6558061" y="4451440"/>
            <a:ext cx="5209834" cy="428657"/>
          </a:xfrm>
          <a:prstGeom prst="rect">
            <a:avLst/>
          </a:prstGeom>
          <a:noFill/>
          <a:ln/>
        </p:spPr>
        <p:txBody>
          <a:bodyPr wrap="square" lIns="0" tIns="0" rIns="0" bIns="0" rtlCol="0" anchor="ctr"/>
          <a:lstStyle/>
          <a:p>
            <a:pPr>
              <a:lnSpc>
                <a:spcPct val="140000"/>
              </a:lnSpc>
            </a:pPr>
            <a:r>
              <a:rPr lang="en-US" sz="1039" dirty="0">
                <a:solidFill>
                  <a:srgbClr val="FFFFFF"/>
                </a:solidFill>
                <a:latin typeface="Quattrocento Sans" pitchFamily="34" charset="0"/>
                <a:ea typeface="Quattrocento Sans" pitchFamily="34" charset="-122"/>
                <a:cs typeface="Quattrocento Sans" pitchFamily="34" charset="-120"/>
              </a:rPr>
              <a:t>Educated consumers discovered products through routine-based recommendations, not paid advertisements. Trust eliminated purchase friction.</a:t>
            </a:r>
            <a:endParaRPr lang="en-US" sz="1600" dirty="0"/>
          </a:p>
        </p:txBody>
      </p:sp>
      <p:sp>
        <p:nvSpPr>
          <p:cNvPr id="25" name="Shape 22"/>
          <p:cNvSpPr/>
          <p:nvPr/>
        </p:nvSpPr>
        <p:spPr>
          <a:xfrm>
            <a:off x="6393192" y="5176860"/>
            <a:ext cx="5473623" cy="1252998"/>
          </a:xfrm>
          <a:custGeom>
            <a:avLst/>
            <a:gdLst/>
            <a:ahLst/>
            <a:cxnLst/>
            <a:rect l="l" t="t" r="r" b="b"/>
            <a:pathLst>
              <a:path w="5473623" h="1252998">
                <a:moveTo>
                  <a:pt x="65945" y="0"/>
                </a:moveTo>
                <a:lnTo>
                  <a:pt x="5407677" y="0"/>
                </a:lnTo>
                <a:cubicBezTo>
                  <a:pt x="5444098" y="0"/>
                  <a:pt x="5473623" y="29525"/>
                  <a:pt x="5473623" y="65945"/>
                </a:cubicBezTo>
                <a:lnTo>
                  <a:pt x="5473623" y="1187053"/>
                </a:lnTo>
                <a:cubicBezTo>
                  <a:pt x="5473623" y="1223473"/>
                  <a:pt x="5444098" y="1252998"/>
                  <a:pt x="5407677" y="1252998"/>
                </a:cubicBezTo>
                <a:lnTo>
                  <a:pt x="65945" y="1252998"/>
                </a:lnTo>
                <a:cubicBezTo>
                  <a:pt x="29549" y="1252998"/>
                  <a:pt x="0" y="1223449"/>
                  <a:pt x="0" y="1187053"/>
                </a:cubicBezTo>
                <a:lnTo>
                  <a:pt x="0" y="65945"/>
                </a:lnTo>
                <a:cubicBezTo>
                  <a:pt x="0" y="29525"/>
                  <a:pt x="29525" y="0"/>
                  <a:pt x="65945" y="0"/>
                </a:cubicBezTo>
                <a:close/>
              </a:path>
            </a:pathLst>
          </a:custGeom>
          <a:solidFill>
            <a:srgbClr val="5A4C42"/>
          </a:solidFill>
          <a:ln/>
        </p:spPr>
      </p:sp>
      <p:sp>
        <p:nvSpPr>
          <p:cNvPr id="26" name="Shape 23"/>
          <p:cNvSpPr/>
          <p:nvPr/>
        </p:nvSpPr>
        <p:spPr>
          <a:xfrm>
            <a:off x="6558061" y="5341728"/>
            <a:ext cx="395684" cy="395684"/>
          </a:xfrm>
          <a:custGeom>
            <a:avLst/>
            <a:gdLst/>
            <a:ahLst/>
            <a:cxnLst/>
            <a:rect l="l" t="t" r="r" b="b"/>
            <a:pathLst>
              <a:path w="395684" h="395684">
                <a:moveTo>
                  <a:pt x="197842" y="0"/>
                </a:moveTo>
                <a:lnTo>
                  <a:pt x="197842" y="0"/>
                </a:lnTo>
                <a:cubicBezTo>
                  <a:pt x="307034" y="0"/>
                  <a:pt x="395684" y="88650"/>
                  <a:pt x="395684" y="197842"/>
                </a:cubicBezTo>
                <a:lnTo>
                  <a:pt x="395684" y="197842"/>
                </a:lnTo>
                <a:cubicBezTo>
                  <a:pt x="395684" y="307034"/>
                  <a:pt x="307034" y="395684"/>
                  <a:pt x="197842" y="395684"/>
                </a:cubicBezTo>
                <a:lnTo>
                  <a:pt x="197842" y="395684"/>
                </a:lnTo>
                <a:cubicBezTo>
                  <a:pt x="88650" y="395684"/>
                  <a:pt x="0" y="307034"/>
                  <a:pt x="0" y="197842"/>
                </a:cubicBezTo>
                <a:lnTo>
                  <a:pt x="0" y="197842"/>
                </a:lnTo>
                <a:cubicBezTo>
                  <a:pt x="0" y="88650"/>
                  <a:pt x="88650" y="0"/>
                  <a:pt x="197842" y="0"/>
                </a:cubicBezTo>
                <a:close/>
              </a:path>
            </a:pathLst>
          </a:custGeom>
          <a:solidFill>
            <a:srgbClr val="FFFFFF">
              <a:alpha val="20000"/>
            </a:srgbClr>
          </a:solidFill>
          <a:ln/>
        </p:spPr>
      </p:sp>
      <p:sp>
        <p:nvSpPr>
          <p:cNvPr id="27" name="Shape 24"/>
          <p:cNvSpPr/>
          <p:nvPr/>
        </p:nvSpPr>
        <p:spPr>
          <a:xfrm>
            <a:off x="6673468" y="5457136"/>
            <a:ext cx="164868" cy="164868"/>
          </a:xfrm>
          <a:custGeom>
            <a:avLst/>
            <a:gdLst/>
            <a:ahLst/>
            <a:cxnLst/>
            <a:rect l="l" t="t" r="r" b="b"/>
            <a:pathLst>
              <a:path w="164868" h="164868">
                <a:moveTo>
                  <a:pt x="154596" y="61826"/>
                </a:moveTo>
                <a:lnTo>
                  <a:pt x="157140" y="61826"/>
                </a:lnTo>
                <a:cubicBezTo>
                  <a:pt x="161423" y="61826"/>
                  <a:pt x="164868" y="58380"/>
                  <a:pt x="164868" y="54097"/>
                </a:cubicBezTo>
                <a:lnTo>
                  <a:pt x="164868" y="7728"/>
                </a:lnTo>
                <a:cubicBezTo>
                  <a:pt x="164868" y="4605"/>
                  <a:pt x="163001" y="1771"/>
                  <a:pt x="160102" y="580"/>
                </a:cubicBezTo>
                <a:cubicBezTo>
                  <a:pt x="157204" y="-612"/>
                  <a:pt x="153888" y="64"/>
                  <a:pt x="151666" y="2254"/>
                </a:cubicBezTo>
                <a:lnTo>
                  <a:pt x="135018" y="18934"/>
                </a:lnTo>
                <a:cubicBezTo>
                  <a:pt x="120753" y="7116"/>
                  <a:pt x="102399" y="0"/>
                  <a:pt x="82434" y="0"/>
                </a:cubicBezTo>
                <a:cubicBezTo>
                  <a:pt x="40895" y="0"/>
                  <a:pt x="6537" y="30720"/>
                  <a:pt x="837" y="70681"/>
                </a:cubicBezTo>
                <a:cubicBezTo>
                  <a:pt x="32" y="76316"/>
                  <a:pt x="3928" y="81532"/>
                  <a:pt x="9564" y="82337"/>
                </a:cubicBezTo>
                <a:cubicBezTo>
                  <a:pt x="15199" y="83142"/>
                  <a:pt x="20415" y="79214"/>
                  <a:pt x="21220" y="73611"/>
                </a:cubicBezTo>
                <a:cubicBezTo>
                  <a:pt x="25503" y="43632"/>
                  <a:pt x="51296" y="20609"/>
                  <a:pt x="82434" y="20609"/>
                </a:cubicBezTo>
                <a:cubicBezTo>
                  <a:pt x="96731" y="20609"/>
                  <a:pt x="109869" y="25439"/>
                  <a:pt x="120334" y="33585"/>
                </a:cubicBezTo>
                <a:lnTo>
                  <a:pt x="105297" y="48623"/>
                </a:lnTo>
                <a:cubicBezTo>
                  <a:pt x="103075" y="50845"/>
                  <a:pt x="102431" y="54162"/>
                  <a:pt x="103622" y="57060"/>
                </a:cubicBezTo>
                <a:cubicBezTo>
                  <a:pt x="104814" y="59958"/>
                  <a:pt x="107647" y="61826"/>
                  <a:pt x="110771" y="61826"/>
                </a:cubicBezTo>
                <a:lnTo>
                  <a:pt x="154596" y="61826"/>
                </a:lnTo>
                <a:close/>
                <a:moveTo>
                  <a:pt x="164063" y="94187"/>
                </a:moveTo>
                <a:cubicBezTo>
                  <a:pt x="164868" y="88552"/>
                  <a:pt x="160940" y="83336"/>
                  <a:pt x="155337" y="82531"/>
                </a:cubicBezTo>
                <a:cubicBezTo>
                  <a:pt x="149734" y="81726"/>
                  <a:pt x="144485" y="85654"/>
                  <a:pt x="143680" y="91257"/>
                </a:cubicBezTo>
                <a:cubicBezTo>
                  <a:pt x="139397" y="121204"/>
                  <a:pt x="113604" y="144227"/>
                  <a:pt x="82466" y="144227"/>
                </a:cubicBezTo>
                <a:cubicBezTo>
                  <a:pt x="68169" y="144227"/>
                  <a:pt x="55031" y="139397"/>
                  <a:pt x="44566" y="131251"/>
                </a:cubicBezTo>
                <a:lnTo>
                  <a:pt x="59572" y="116245"/>
                </a:lnTo>
                <a:cubicBezTo>
                  <a:pt x="61793" y="114023"/>
                  <a:pt x="62437" y="110706"/>
                  <a:pt x="61246" y="107808"/>
                </a:cubicBezTo>
                <a:cubicBezTo>
                  <a:pt x="60055" y="104910"/>
                  <a:pt x="57221" y="103043"/>
                  <a:pt x="54097" y="103043"/>
                </a:cubicBezTo>
                <a:lnTo>
                  <a:pt x="7728" y="103043"/>
                </a:lnTo>
                <a:cubicBezTo>
                  <a:pt x="3445" y="103043"/>
                  <a:pt x="0" y="106488"/>
                  <a:pt x="0" y="110771"/>
                </a:cubicBezTo>
                <a:lnTo>
                  <a:pt x="0" y="157140"/>
                </a:lnTo>
                <a:cubicBezTo>
                  <a:pt x="0" y="160263"/>
                  <a:pt x="1868" y="163097"/>
                  <a:pt x="4766" y="164289"/>
                </a:cubicBezTo>
                <a:cubicBezTo>
                  <a:pt x="7664" y="165480"/>
                  <a:pt x="10980" y="164804"/>
                  <a:pt x="13202" y="162614"/>
                </a:cubicBezTo>
                <a:lnTo>
                  <a:pt x="29882" y="145934"/>
                </a:lnTo>
                <a:cubicBezTo>
                  <a:pt x="44115" y="157752"/>
                  <a:pt x="62470" y="164868"/>
                  <a:pt x="82434" y="164868"/>
                </a:cubicBezTo>
                <a:cubicBezTo>
                  <a:pt x="123973" y="164868"/>
                  <a:pt x="158331" y="134149"/>
                  <a:pt x="164031" y="94187"/>
                </a:cubicBezTo>
                <a:close/>
              </a:path>
            </a:pathLst>
          </a:custGeom>
          <a:solidFill>
            <a:srgbClr val="FFFFFF"/>
          </a:solidFill>
          <a:ln/>
        </p:spPr>
      </p:sp>
      <p:sp>
        <p:nvSpPr>
          <p:cNvPr id="28" name="Text 25"/>
          <p:cNvSpPr/>
          <p:nvPr/>
        </p:nvSpPr>
        <p:spPr>
          <a:xfrm>
            <a:off x="7052665" y="5341728"/>
            <a:ext cx="2159773" cy="230815"/>
          </a:xfrm>
          <a:prstGeom prst="rect">
            <a:avLst/>
          </a:prstGeom>
          <a:noFill/>
          <a:ln/>
        </p:spPr>
        <p:txBody>
          <a:bodyPr wrap="square" lIns="0" tIns="0" rIns="0" bIns="0" rtlCol="0" anchor="ctr"/>
          <a:lstStyle/>
          <a:p>
            <a:pPr>
              <a:lnSpc>
                <a:spcPct val="120000"/>
              </a:lnSpc>
            </a:pPr>
            <a:r>
              <a:rPr lang="en-US" sz="1298" b="1" dirty="0">
                <a:solidFill>
                  <a:srgbClr val="FFFFFF"/>
                </a:solidFill>
                <a:latin typeface="Oranienbaum" pitchFamily="34" charset="0"/>
                <a:ea typeface="Oranienbaum" pitchFamily="34" charset="-122"/>
                <a:cs typeface="Oranienbaum" pitchFamily="34" charset="-120"/>
              </a:rPr>
              <a:t>Commerce &amp; Retention</a:t>
            </a:r>
            <a:endParaRPr lang="en-US" sz="1600" dirty="0"/>
          </a:p>
        </p:txBody>
      </p:sp>
      <p:sp>
        <p:nvSpPr>
          <p:cNvPr id="29" name="Text 26"/>
          <p:cNvSpPr/>
          <p:nvPr/>
        </p:nvSpPr>
        <p:spPr>
          <a:xfrm>
            <a:off x="7052665" y="5572544"/>
            <a:ext cx="2135043" cy="164868"/>
          </a:xfrm>
          <a:prstGeom prst="rect">
            <a:avLst/>
          </a:prstGeom>
          <a:noFill/>
          <a:ln/>
        </p:spPr>
        <p:txBody>
          <a:bodyPr wrap="square" lIns="0" tIns="0" rIns="0" bIns="0" rtlCol="0" anchor="ctr"/>
          <a:lstStyle/>
          <a:p>
            <a:pPr>
              <a:lnSpc>
                <a:spcPct val="120000"/>
              </a:lnSpc>
            </a:pPr>
            <a:r>
              <a:rPr lang="en-US" sz="909" dirty="0">
                <a:solidFill>
                  <a:srgbClr val="FFFFFF">
                    <a:alpha val="80000"/>
                  </a:srgbClr>
                </a:solidFill>
                <a:latin typeface="Quattrocento Sans" pitchFamily="34" charset="0"/>
                <a:ea typeface="Quattrocento Sans" pitchFamily="34" charset="-122"/>
                <a:cs typeface="Quattrocento Sans" pitchFamily="34" charset="-120"/>
              </a:rPr>
              <a:t>Loyalty Fueled More Content Investment</a:t>
            </a:r>
            <a:endParaRPr lang="en-US" sz="1600" dirty="0"/>
          </a:p>
        </p:txBody>
      </p:sp>
      <p:sp>
        <p:nvSpPr>
          <p:cNvPr id="30" name="Text 27"/>
          <p:cNvSpPr/>
          <p:nvPr/>
        </p:nvSpPr>
        <p:spPr>
          <a:xfrm>
            <a:off x="6558061" y="5836333"/>
            <a:ext cx="5209834" cy="428657"/>
          </a:xfrm>
          <a:prstGeom prst="rect">
            <a:avLst/>
          </a:prstGeom>
          <a:noFill/>
          <a:ln/>
        </p:spPr>
        <p:txBody>
          <a:bodyPr wrap="square" lIns="0" tIns="0" rIns="0" bIns="0" rtlCol="0" anchor="ctr"/>
          <a:lstStyle/>
          <a:p>
            <a:pPr>
              <a:lnSpc>
                <a:spcPct val="140000"/>
              </a:lnSpc>
            </a:pPr>
            <a:r>
              <a:rPr lang="en-US" sz="1039" b="1" dirty="0">
                <a:solidFill>
                  <a:srgbClr val="FFFFFF"/>
                </a:solidFill>
                <a:latin typeface="Quattrocento Sans" pitchFamily="34" charset="0"/>
                <a:ea typeface="Quattrocento Sans" pitchFamily="34" charset="-122"/>
                <a:cs typeface="Quattrocento Sans" pitchFamily="34" charset="-120"/>
              </a:rPr>
              <a:t>70% repeat order rate</a:t>
            </a:r>
            <a:pPr>
              <a:lnSpc>
                <a:spcPct val="140000"/>
              </a:lnSpc>
            </a:pPr>
            <a:r>
              <a:rPr lang="en-US" sz="1039" dirty="0">
                <a:solidFill>
                  <a:srgbClr val="FFFFFF"/>
                </a:solidFill>
                <a:latin typeface="Quattrocento Sans" pitchFamily="34" charset="0"/>
                <a:ea typeface="Quattrocento Sans" pitchFamily="34" charset="-122"/>
                <a:cs typeface="Quattrocento Sans" pitchFamily="34" charset="-120"/>
              </a:rPr>
              <a:t> generated predictable revenue that funded continued content and community investment, completing the flywheel.</a:t>
            </a:r>
            <a:endParaRPr lang="en-US" sz="1600" dirty="0"/>
          </a:p>
        </p:txBody>
      </p:sp>
    </p:spTree>
  </p:cSld>
  <p:clrMapOvr>
    <a:masterClrMapping/>
  </p:clrMapOvr>
  <p:transition>
    <p:fade/>
    <p:spd val="med"/>
  </p:transition>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79813" y="379813"/>
            <a:ext cx="11489346" cy="151925"/>
          </a:xfrm>
          <a:prstGeom prst="rect">
            <a:avLst/>
          </a:prstGeom>
          <a:noFill/>
          <a:ln/>
        </p:spPr>
        <p:txBody>
          <a:bodyPr wrap="square" lIns="0" tIns="0" rIns="0" bIns="0" rtlCol="0" anchor="ctr"/>
          <a:lstStyle/>
          <a:p>
            <a:pPr>
              <a:lnSpc>
                <a:spcPct val="110000"/>
              </a:lnSpc>
            </a:pPr>
            <a:r>
              <a:rPr lang="en-US" sz="897" b="1" spc="224" kern="0" dirty="0">
                <a:solidFill>
                  <a:srgbClr val="C87D59"/>
                </a:solidFill>
                <a:latin typeface="Quattrocento Sans" pitchFamily="34" charset="0"/>
                <a:ea typeface="Quattrocento Sans" pitchFamily="34" charset="-122"/>
                <a:cs typeface="Quattrocento Sans" pitchFamily="34" charset="-120"/>
              </a:rPr>
              <a:t>Content-to-Commerce Strategy</a:t>
            </a:r>
            <a:endParaRPr lang="en-US" sz="1600" dirty="0"/>
          </a:p>
        </p:txBody>
      </p:sp>
      <p:sp>
        <p:nvSpPr>
          <p:cNvPr id="3" name="Text 1"/>
          <p:cNvSpPr/>
          <p:nvPr/>
        </p:nvSpPr>
        <p:spPr>
          <a:xfrm>
            <a:off x="379813" y="607701"/>
            <a:ext cx="11603290" cy="379813"/>
          </a:xfrm>
          <a:prstGeom prst="rect">
            <a:avLst/>
          </a:prstGeom>
          <a:noFill/>
          <a:ln/>
        </p:spPr>
        <p:txBody>
          <a:bodyPr wrap="square" lIns="0" tIns="0" rIns="0" bIns="0" rtlCol="0" anchor="ctr"/>
          <a:lstStyle/>
          <a:p>
            <a:pPr>
              <a:lnSpc>
                <a:spcPct val="90000"/>
              </a:lnSpc>
            </a:pPr>
            <a:r>
              <a:rPr lang="en-US" sz="2692" b="1" dirty="0">
                <a:solidFill>
                  <a:srgbClr val="5A4C42"/>
                </a:solidFill>
                <a:latin typeface="Oranienbaum" pitchFamily="34" charset="0"/>
                <a:ea typeface="Oranienbaum" pitchFamily="34" charset="-122"/>
                <a:cs typeface="Oranienbaum" pitchFamily="34" charset="-120"/>
              </a:rPr>
              <a:t>Omnichannel Strategy: Physical Stores as Trust Anchors</a:t>
            </a:r>
            <a:endParaRPr lang="en-US" sz="1600" dirty="0"/>
          </a:p>
        </p:txBody>
      </p:sp>
      <p:sp>
        <p:nvSpPr>
          <p:cNvPr id="4" name="Shape 2"/>
          <p:cNvSpPr/>
          <p:nvPr/>
        </p:nvSpPr>
        <p:spPr>
          <a:xfrm>
            <a:off x="398804" y="1177421"/>
            <a:ext cx="5583252" cy="2088972"/>
          </a:xfrm>
          <a:custGeom>
            <a:avLst/>
            <a:gdLst/>
            <a:ahLst/>
            <a:cxnLst/>
            <a:rect l="l" t="t" r="r" b="b"/>
            <a:pathLst>
              <a:path w="5583252" h="2088972">
                <a:moveTo>
                  <a:pt x="37981" y="0"/>
                </a:moveTo>
                <a:lnTo>
                  <a:pt x="5507297" y="0"/>
                </a:lnTo>
                <a:cubicBezTo>
                  <a:pt x="5549246" y="0"/>
                  <a:pt x="5583252" y="34006"/>
                  <a:pt x="5583252" y="75955"/>
                </a:cubicBezTo>
                <a:lnTo>
                  <a:pt x="5583252" y="2013017"/>
                </a:lnTo>
                <a:cubicBezTo>
                  <a:pt x="5583252" y="2054966"/>
                  <a:pt x="5549246" y="2088972"/>
                  <a:pt x="5507297" y="2088972"/>
                </a:cubicBezTo>
                <a:lnTo>
                  <a:pt x="37981" y="2088972"/>
                </a:lnTo>
                <a:cubicBezTo>
                  <a:pt x="17005" y="2088972"/>
                  <a:pt x="0" y="2071967"/>
                  <a:pt x="0" y="2050991"/>
                </a:cubicBezTo>
                <a:lnTo>
                  <a:pt x="0" y="37981"/>
                </a:lnTo>
                <a:cubicBezTo>
                  <a:pt x="0" y="17019"/>
                  <a:pt x="17019" y="0"/>
                  <a:pt x="37981" y="0"/>
                </a:cubicBezTo>
                <a:close/>
              </a:path>
            </a:pathLst>
          </a:custGeom>
          <a:solidFill>
            <a:srgbClr val="FFFFFF"/>
          </a:solidFill>
          <a:ln/>
          <a:effectLst>
            <a:outerShdw sx="100000" sy="100000" kx="0" ky="0" algn="bl" rotWithShape="0" blurRad="28486" dist="9495" dir="5400000">
              <a:srgbClr val="000000">
                <a:alpha val="10196"/>
              </a:srgbClr>
            </a:outerShdw>
          </a:effectLst>
        </p:spPr>
      </p:sp>
      <p:sp>
        <p:nvSpPr>
          <p:cNvPr id="5" name="Shape 3"/>
          <p:cNvSpPr/>
          <p:nvPr/>
        </p:nvSpPr>
        <p:spPr>
          <a:xfrm>
            <a:off x="398804" y="1177421"/>
            <a:ext cx="37981" cy="2088972"/>
          </a:xfrm>
          <a:custGeom>
            <a:avLst/>
            <a:gdLst/>
            <a:ahLst/>
            <a:cxnLst/>
            <a:rect l="l" t="t" r="r" b="b"/>
            <a:pathLst>
              <a:path w="37981" h="2088972">
                <a:moveTo>
                  <a:pt x="37981" y="0"/>
                </a:moveTo>
                <a:lnTo>
                  <a:pt x="37981" y="0"/>
                </a:lnTo>
                <a:lnTo>
                  <a:pt x="37981" y="2088972"/>
                </a:lnTo>
                <a:lnTo>
                  <a:pt x="37981" y="2088972"/>
                </a:lnTo>
                <a:cubicBezTo>
                  <a:pt x="17005" y="2088972"/>
                  <a:pt x="0" y="2071967"/>
                  <a:pt x="0" y="2050991"/>
                </a:cubicBezTo>
                <a:lnTo>
                  <a:pt x="0" y="37981"/>
                </a:lnTo>
                <a:cubicBezTo>
                  <a:pt x="0" y="17019"/>
                  <a:pt x="17019" y="0"/>
                  <a:pt x="37981" y="0"/>
                </a:cubicBezTo>
                <a:close/>
              </a:path>
            </a:pathLst>
          </a:custGeom>
          <a:solidFill>
            <a:srgbClr val="C87D59"/>
          </a:solidFill>
          <a:ln/>
        </p:spPr>
      </p:sp>
      <p:sp>
        <p:nvSpPr>
          <p:cNvPr id="6" name="Shape 4"/>
          <p:cNvSpPr/>
          <p:nvPr/>
        </p:nvSpPr>
        <p:spPr>
          <a:xfrm>
            <a:off x="645682" y="1405308"/>
            <a:ext cx="455776" cy="455776"/>
          </a:xfrm>
          <a:custGeom>
            <a:avLst/>
            <a:gdLst/>
            <a:ahLst/>
            <a:cxnLst/>
            <a:rect l="l" t="t" r="r" b="b"/>
            <a:pathLst>
              <a:path w="455776" h="455776">
                <a:moveTo>
                  <a:pt x="227888" y="0"/>
                </a:moveTo>
                <a:lnTo>
                  <a:pt x="227888" y="0"/>
                </a:lnTo>
                <a:cubicBezTo>
                  <a:pt x="353663" y="0"/>
                  <a:pt x="455776" y="102113"/>
                  <a:pt x="455776" y="227888"/>
                </a:cubicBezTo>
                <a:lnTo>
                  <a:pt x="455776" y="227888"/>
                </a:lnTo>
                <a:cubicBezTo>
                  <a:pt x="455776" y="353663"/>
                  <a:pt x="353663" y="455776"/>
                  <a:pt x="227888" y="455776"/>
                </a:cubicBezTo>
                <a:lnTo>
                  <a:pt x="227888" y="455776"/>
                </a:lnTo>
                <a:cubicBezTo>
                  <a:pt x="102113" y="455776"/>
                  <a:pt x="0" y="353663"/>
                  <a:pt x="0" y="227888"/>
                </a:cubicBezTo>
                <a:lnTo>
                  <a:pt x="0" y="227888"/>
                </a:lnTo>
                <a:cubicBezTo>
                  <a:pt x="0" y="102113"/>
                  <a:pt x="102113" y="0"/>
                  <a:pt x="227888" y="0"/>
                </a:cubicBezTo>
                <a:close/>
              </a:path>
            </a:pathLst>
          </a:custGeom>
          <a:solidFill>
            <a:srgbClr val="C87D59">
              <a:alpha val="20000"/>
            </a:srgbClr>
          </a:solidFill>
          <a:ln/>
        </p:spPr>
      </p:sp>
      <p:sp>
        <p:nvSpPr>
          <p:cNvPr id="7" name="Shape 5"/>
          <p:cNvSpPr/>
          <p:nvPr/>
        </p:nvSpPr>
        <p:spPr>
          <a:xfrm>
            <a:off x="778617" y="1538243"/>
            <a:ext cx="189907" cy="189907"/>
          </a:xfrm>
          <a:custGeom>
            <a:avLst/>
            <a:gdLst/>
            <a:ahLst/>
            <a:cxnLst/>
            <a:rect l="l" t="t" r="r" b="b"/>
            <a:pathLst>
              <a:path w="189907" h="189907">
                <a:moveTo>
                  <a:pt x="11387" y="26817"/>
                </a:moveTo>
                <a:cubicBezTo>
                  <a:pt x="13946" y="17952"/>
                  <a:pt x="22069" y="11869"/>
                  <a:pt x="31305" y="11869"/>
                </a:cubicBezTo>
                <a:lnTo>
                  <a:pt x="158898" y="11869"/>
                </a:lnTo>
                <a:cubicBezTo>
                  <a:pt x="168134" y="11869"/>
                  <a:pt x="176257" y="17952"/>
                  <a:pt x="178853" y="26817"/>
                </a:cubicBezTo>
                <a:lnTo>
                  <a:pt x="187533" y="56564"/>
                </a:lnTo>
                <a:cubicBezTo>
                  <a:pt x="192280" y="72773"/>
                  <a:pt x="180077" y="89019"/>
                  <a:pt x="163201" y="89019"/>
                </a:cubicBezTo>
                <a:cubicBezTo>
                  <a:pt x="153446" y="89019"/>
                  <a:pt x="144878" y="83492"/>
                  <a:pt x="140650" y="75258"/>
                </a:cubicBezTo>
                <a:cubicBezTo>
                  <a:pt x="136347" y="83381"/>
                  <a:pt x="127816" y="89019"/>
                  <a:pt x="117876" y="89019"/>
                </a:cubicBezTo>
                <a:cubicBezTo>
                  <a:pt x="108009" y="89019"/>
                  <a:pt x="99441" y="83455"/>
                  <a:pt x="95139" y="75295"/>
                </a:cubicBezTo>
                <a:cubicBezTo>
                  <a:pt x="90836" y="83455"/>
                  <a:pt x="82268" y="89019"/>
                  <a:pt x="72402" y="89019"/>
                </a:cubicBezTo>
                <a:cubicBezTo>
                  <a:pt x="62461" y="89019"/>
                  <a:pt x="53930" y="83418"/>
                  <a:pt x="49628" y="75258"/>
                </a:cubicBezTo>
                <a:cubicBezTo>
                  <a:pt x="45400" y="83455"/>
                  <a:pt x="36831" y="89019"/>
                  <a:pt x="27077" y="89019"/>
                </a:cubicBezTo>
                <a:cubicBezTo>
                  <a:pt x="10163" y="89019"/>
                  <a:pt x="-2003" y="72810"/>
                  <a:pt x="2745" y="56564"/>
                </a:cubicBezTo>
                <a:lnTo>
                  <a:pt x="11387" y="26817"/>
                </a:lnTo>
                <a:close/>
                <a:moveTo>
                  <a:pt x="35756" y="130561"/>
                </a:moveTo>
                <a:lnTo>
                  <a:pt x="154447" y="130561"/>
                </a:lnTo>
                <a:lnTo>
                  <a:pt x="154447" y="105932"/>
                </a:lnTo>
                <a:cubicBezTo>
                  <a:pt x="157266" y="106526"/>
                  <a:pt x="160197" y="106822"/>
                  <a:pt x="163164" y="106822"/>
                </a:cubicBezTo>
                <a:cubicBezTo>
                  <a:pt x="168468" y="106822"/>
                  <a:pt x="173549" y="105858"/>
                  <a:pt x="178186" y="104152"/>
                </a:cubicBezTo>
                <a:lnTo>
                  <a:pt x="178186" y="160234"/>
                </a:lnTo>
                <a:cubicBezTo>
                  <a:pt x="178186" y="170063"/>
                  <a:pt x="170211" y="178037"/>
                  <a:pt x="160382" y="178037"/>
                </a:cubicBezTo>
                <a:lnTo>
                  <a:pt x="29821" y="178037"/>
                </a:lnTo>
                <a:cubicBezTo>
                  <a:pt x="19992" y="178037"/>
                  <a:pt x="12018" y="170063"/>
                  <a:pt x="12018" y="160234"/>
                </a:cubicBezTo>
                <a:lnTo>
                  <a:pt x="12018" y="104152"/>
                </a:lnTo>
                <a:cubicBezTo>
                  <a:pt x="16654" y="105858"/>
                  <a:pt x="21698" y="106822"/>
                  <a:pt x="27039" y="106822"/>
                </a:cubicBezTo>
                <a:cubicBezTo>
                  <a:pt x="30044" y="106822"/>
                  <a:pt x="32937" y="106526"/>
                  <a:pt x="35756" y="105932"/>
                </a:cubicBezTo>
                <a:lnTo>
                  <a:pt x="35756" y="130561"/>
                </a:lnTo>
                <a:close/>
              </a:path>
            </a:pathLst>
          </a:custGeom>
          <a:solidFill>
            <a:srgbClr val="C87D59"/>
          </a:solidFill>
          <a:ln/>
        </p:spPr>
      </p:sp>
      <p:sp>
        <p:nvSpPr>
          <p:cNvPr id="8" name="Text 6"/>
          <p:cNvSpPr/>
          <p:nvPr/>
        </p:nvSpPr>
        <p:spPr>
          <a:xfrm>
            <a:off x="1253383" y="1405308"/>
            <a:ext cx="4595738" cy="265869"/>
          </a:xfrm>
          <a:prstGeom prst="rect">
            <a:avLst/>
          </a:prstGeom>
          <a:noFill/>
          <a:ln/>
        </p:spPr>
        <p:txBody>
          <a:bodyPr wrap="square" lIns="0" tIns="0" rIns="0" bIns="0" rtlCol="0" anchor="ctr"/>
          <a:lstStyle/>
          <a:p>
            <a:pPr>
              <a:lnSpc>
                <a:spcPct val="120000"/>
              </a:lnSpc>
            </a:pPr>
            <a:r>
              <a:rPr lang="en-US" sz="1495" b="1" dirty="0">
                <a:solidFill>
                  <a:srgbClr val="5A4C42"/>
                </a:solidFill>
                <a:latin typeface="Oranienbaum" pitchFamily="34" charset="0"/>
                <a:ea typeface="Oranienbaum" pitchFamily="34" charset="-122"/>
                <a:cs typeface="Oranienbaum" pitchFamily="34" charset="-120"/>
              </a:rPr>
              <a:t>70+ Stores Across 38 Cities</a:t>
            </a:r>
            <a:endParaRPr lang="en-US" sz="1600" dirty="0"/>
          </a:p>
        </p:txBody>
      </p:sp>
      <p:sp>
        <p:nvSpPr>
          <p:cNvPr id="9" name="Text 7"/>
          <p:cNvSpPr/>
          <p:nvPr/>
        </p:nvSpPr>
        <p:spPr>
          <a:xfrm>
            <a:off x="1253383" y="1785121"/>
            <a:ext cx="4576748" cy="740636"/>
          </a:xfrm>
          <a:prstGeom prst="rect">
            <a:avLst/>
          </a:prstGeom>
          <a:noFill/>
          <a:ln/>
        </p:spPr>
        <p:txBody>
          <a:bodyPr wrap="square" lIns="0" tIns="0" rIns="0" bIns="0" rtlCol="0" anchor="ctr"/>
          <a:lstStyle/>
          <a:p>
            <a:pPr>
              <a:lnSpc>
                <a:spcPct val="140000"/>
              </a:lnSpc>
            </a:pPr>
            <a:r>
              <a:rPr lang="en-US" sz="1196" dirty="0">
                <a:solidFill>
                  <a:srgbClr val="3D352E"/>
                </a:solidFill>
                <a:latin typeface="Quattrocento Sans" pitchFamily="34" charset="0"/>
                <a:ea typeface="Quattrocento Sans" pitchFamily="34" charset="-122"/>
                <a:cs typeface="Quattrocento Sans" pitchFamily="34" charset="-120"/>
              </a:rPr>
              <a:t>Nykaa aggressively expanded its physical retail footprint, establishing over 70 premium retail stores deeply integrated across 38 distinct tier-1 and tier-2 Indian cities by 2021.</a:t>
            </a:r>
            <a:endParaRPr lang="en-US" sz="1600" dirty="0"/>
          </a:p>
        </p:txBody>
      </p:sp>
      <p:sp>
        <p:nvSpPr>
          <p:cNvPr id="10" name="Shape 8"/>
          <p:cNvSpPr/>
          <p:nvPr/>
        </p:nvSpPr>
        <p:spPr>
          <a:xfrm>
            <a:off x="398804" y="3456299"/>
            <a:ext cx="5583252" cy="2088972"/>
          </a:xfrm>
          <a:custGeom>
            <a:avLst/>
            <a:gdLst/>
            <a:ahLst/>
            <a:cxnLst/>
            <a:rect l="l" t="t" r="r" b="b"/>
            <a:pathLst>
              <a:path w="5583252" h="2088972">
                <a:moveTo>
                  <a:pt x="37981" y="0"/>
                </a:moveTo>
                <a:lnTo>
                  <a:pt x="5507297" y="0"/>
                </a:lnTo>
                <a:cubicBezTo>
                  <a:pt x="5549246" y="0"/>
                  <a:pt x="5583252" y="34006"/>
                  <a:pt x="5583252" y="75955"/>
                </a:cubicBezTo>
                <a:lnTo>
                  <a:pt x="5583252" y="2013017"/>
                </a:lnTo>
                <a:cubicBezTo>
                  <a:pt x="5583252" y="2054966"/>
                  <a:pt x="5549246" y="2088972"/>
                  <a:pt x="5507297" y="2088972"/>
                </a:cubicBezTo>
                <a:lnTo>
                  <a:pt x="37981" y="2088972"/>
                </a:lnTo>
                <a:cubicBezTo>
                  <a:pt x="17005" y="2088972"/>
                  <a:pt x="0" y="2071967"/>
                  <a:pt x="0" y="2050991"/>
                </a:cubicBezTo>
                <a:lnTo>
                  <a:pt x="0" y="37981"/>
                </a:lnTo>
                <a:cubicBezTo>
                  <a:pt x="0" y="17019"/>
                  <a:pt x="17019" y="0"/>
                  <a:pt x="37981" y="0"/>
                </a:cubicBezTo>
                <a:close/>
              </a:path>
            </a:pathLst>
          </a:custGeom>
          <a:solidFill>
            <a:srgbClr val="FFFFFF"/>
          </a:solidFill>
          <a:ln/>
          <a:effectLst>
            <a:outerShdw sx="100000" sy="100000" kx="0" ky="0" algn="bl" rotWithShape="0" blurRad="28486" dist="9495" dir="5400000">
              <a:srgbClr val="000000">
                <a:alpha val="10196"/>
              </a:srgbClr>
            </a:outerShdw>
          </a:effectLst>
        </p:spPr>
      </p:sp>
      <p:sp>
        <p:nvSpPr>
          <p:cNvPr id="11" name="Shape 9"/>
          <p:cNvSpPr/>
          <p:nvPr/>
        </p:nvSpPr>
        <p:spPr>
          <a:xfrm>
            <a:off x="398804" y="3456299"/>
            <a:ext cx="37981" cy="2088972"/>
          </a:xfrm>
          <a:custGeom>
            <a:avLst/>
            <a:gdLst/>
            <a:ahLst/>
            <a:cxnLst/>
            <a:rect l="l" t="t" r="r" b="b"/>
            <a:pathLst>
              <a:path w="37981" h="2088972">
                <a:moveTo>
                  <a:pt x="37981" y="0"/>
                </a:moveTo>
                <a:lnTo>
                  <a:pt x="37981" y="0"/>
                </a:lnTo>
                <a:lnTo>
                  <a:pt x="37981" y="2088972"/>
                </a:lnTo>
                <a:lnTo>
                  <a:pt x="37981" y="2088972"/>
                </a:lnTo>
                <a:cubicBezTo>
                  <a:pt x="17005" y="2088972"/>
                  <a:pt x="0" y="2071967"/>
                  <a:pt x="0" y="2050991"/>
                </a:cubicBezTo>
                <a:lnTo>
                  <a:pt x="0" y="37981"/>
                </a:lnTo>
                <a:cubicBezTo>
                  <a:pt x="0" y="17019"/>
                  <a:pt x="17019" y="0"/>
                  <a:pt x="37981" y="0"/>
                </a:cubicBezTo>
                <a:close/>
              </a:path>
            </a:pathLst>
          </a:custGeom>
          <a:solidFill>
            <a:srgbClr val="5A4C42"/>
          </a:solidFill>
          <a:ln/>
        </p:spPr>
      </p:sp>
      <p:sp>
        <p:nvSpPr>
          <p:cNvPr id="12" name="Shape 10"/>
          <p:cNvSpPr/>
          <p:nvPr/>
        </p:nvSpPr>
        <p:spPr>
          <a:xfrm>
            <a:off x="645682" y="3684187"/>
            <a:ext cx="455776" cy="455776"/>
          </a:xfrm>
          <a:custGeom>
            <a:avLst/>
            <a:gdLst/>
            <a:ahLst/>
            <a:cxnLst/>
            <a:rect l="l" t="t" r="r" b="b"/>
            <a:pathLst>
              <a:path w="455776" h="455776">
                <a:moveTo>
                  <a:pt x="227888" y="0"/>
                </a:moveTo>
                <a:lnTo>
                  <a:pt x="227888" y="0"/>
                </a:lnTo>
                <a:cubicBezTo>
                  <a:pt x="353663" y="0"/>
                  <a:pt x="455776" y="102113"/>
                  <a:pt x="455776" y="227888"/>
                </a:cubicBezTo>
                <a:lnTo>
                  <a:pt x="455776" y="227888"/>
                </a:lnTo>
                <a:cubicBezTo>
                  <a:pt x="455776" y="353663"/>
                  <a:pt x="353663" y="455776"/>
                  <a:pt x="227888" y="455776"/>
                </a:cubicBezTo>
                <a:lnTo>
                  <a:pt x="227888" y="455776"/>
                </a:lnTo>
                <a:cubicBezTo>
                  <a:pt x="102113" y="455776"/>
                  <a:pt x="0" y="353663"/>
                  <a:pt x="0" y="227888"/>
                </a:cubicBezTo>
                <a:lnTo>
                  <a:pt x="0" y="227888"/>
                </a:lnTo>
                <a:cubicBezTo>
                  <a:pt x="0" y="102113"/>
                  <a:pt x="102113" y="0"/>
                  <a:pt x="227888" y="0"/>
                </a:cubicBezTo>
                <a:close/>
              </a:path>
            </a:pathLst>
          </a:custGeom>
          <a:solidFill>
            <a:srgbClr val="5A4C42">
              <a:alpha val="20000"/>
            </a:srgbClr>
          </a:solidFill>
          <a:ln/>
        </p:spPr>
      </p:sp>
      <p:sp>
        <p:nvSpPr>
          <p:cNvPr id="13" name="Shape 11"/>
          <p:cNvSpPr/>
          <p:nvPr/>
        </p:nvSpPr>
        <p:spPr>
          <a:xfrm>
            <a:off x="766748" y="3817121"/>
            <a:ext cx="213645" cy="189907"/>
          </a:xfrm>
          <a:custGeom>
            <a:avLst/>
            <a:gdLst/>
            <a:ahLst/>
            <a:cxnLst/>
            <a:rect l="l" t="t" r="r" b="b"/>
            <a:pathLst>
              <a:path w="213645" h="189907">
                <a:moveTo>
                  <a:pt x="103707" y="11498"/>
                </a:moveTo>
                <a:cubicBezTo>
                  <a:pt x="98477" y="4265"/>
                  <a:pt x="90094" y="0"/>
                  <a:pt x="81192" y="0"/>
                </a:cubicBezTo>
                <a:cubicBezTo>
                  <a:pt x="65837" y="0"/>
                  <a:pt x="53411" y="12426"/>
                  <a:pt x="53411" y="27781"/>
                </a:cubicBezTo>
                <a:lnTo>
                  <a:pt x="53411" y="28671"/>
                </a:lnTo>
                <a:cubicBezTo>
                  <a:pt x="53411" y="52558"/>
                  <a:pt x="83826" y="78151"/>
                  <a:pt x="98737" y="89241"/>
                </a:cubicBezTo>
                <a:cubicBezTo>
                  <a:pt x="103558" y="92839"/>
                  <a:pt x="110049" y="92839"/>
                  <a:pt x="114871" y="89241"/>
                </a:cubicBezTo>
                <a:cubicBezTo>
                  <a:pt x="129782" y="78114"/>
                  <a:pt x="160197" y="52558"/>
                  <a:pt x="160197" y="28671"/>
                </a:cubicBezTo>
                <a:lnTo>
                  <a:pt x="160197" y="27781"/>
                </a:lnTo>
                <a:cubicBezTo>
                  <a:pt x="160197" y="12426"/>
                  <a:pt x="147771" y="0"/>
                  <a:pt x="132415" y="0"/>
                </a:cubicBezTo>
                <a:cubicBezTo>
                  <a:pt x="123513" y="0"/>
                  <a:pt x="115131" y="4265"/>
                  <a:pt x="109901" y="11498"/>
                </a:cubicBezTo>
                <a:lnTo>
                  <a:pt x="106822" y="15838"/>
                </a:lnTo>
                <a:lnTo>
                  <a:pt x="103707" y="11498"/>
                </a:lnTo>
                <a:close/>
                <a:moveTo>
                  <a:pt x="40541" y="126666"/>
                </a:moveTo>
                <a:lnTo>
                  <a:pt x="24740" y="142430"/>
                </a:lnTo>
                <a:lnTo>
                  <a:pt x="11869" y="142430"/>
                </a:lnTo>
                <a:cubicBezTo>
                  <a:pt x="5304" y="142430"/>
                  <a:pt x="0" y="147734"/>
                  <a:pt x="0" y="154299"/>
                </a:cubicBezTo>
                <a:lnTo>
                  <a:pt x="0" y="178037"/>
                </a:lnTo>
                <a:cubicBezTo>
                  <a:pt x="0" y="184603"/>
                  <a:pt x="5304" y="189907"/>
                  <a:pt x="11869" y="189907"/>
                </a:cubicBezTo>
                <a:lnTo>
                  <a:pt x="130746" y="189907"/>
                </a:lnTo>
                <a:cubicBezTo>
                  <a:pt x="141503" y="189907"/>
                  <a:pt x="151999" y="186457"/>
                  <a:pt x="160679" y="180077"/>
                </a:cubicBezTo>
                <a:lnTo>
                  <a:pt x="207636" y="145471"/>
                </a:lnTo>
                <a:cubicBezTo>
                  <a:pt x="214238" y="140612"/>
                  <a:pt x="215648" y="131340"/>
                  <a:pt x="210789" y="124737"/>
                </a:cubicBezTo>
                <a:cubicBezTo>
                  <a:pt x="205930" y="118135"/>
                  <a:pt x="196657" y="116726"/>
                  <a:pt x="190055" y="121585"/>
                </a:cubicBezTo>
                <a:lnTo>
                  <a:pt x="145620" y="154299"/>
                </a:lnTo>
                <a:lnTo>
                  <a:pt x="103855" y="154299"/>
                </a:lnTo>
                <a:cubicBezTo>
                  <a:pt x="98922" y="154299"/>
                  <a:pt x="94953" y="150330"/>
                  <a:pt x="94953" y="145397"/>
                </a:cubicBezTo>
                <a:cubicBezTo>
                  <a:pt x="94953" y="140464"/>
                  <a:pt x="98922" y="136495"/>
                  <a:pt x="103855" y="136495"/>
                </a:cubicBezTo>
                <a:lnTo>
                  <a:pt x="130561" y="136495"/>
                </a:lnTo>
                <a:cubicBezTo>
                  <a:pt x="137126" y="136495"/>
                  <a:pt x="142430" y="131191"/>
                  <a:pt x="142430" y="124626"/>
                </a:cubicBezTo>
                <a:cubicBezTo>
                  <a:pt x="142430" y="118061"/>
                  <a:pt x="137126" y="112757"/>
                  <a:pt x="130561" y="112757"/>
                </a:cubicBezTo>
                <a:lnTo>
                  <a:pt x="74108" y="112757"/>
                </a:lnTo>
                <a:cubicBezTo>
                  <a:pt x="61534" y="112757"/>
                  <a:pt x="49442" y="117764"/>
                  <a:pt x="40541" y="126666"/>
                </a:cubicBezTo>
                <a:close/>
              </a:path>
            </a:pathLst>
          </a:custGeom>
          <a:solidFill>
            <a:srgbClr val="5A4C42"/>
          </a:solidFill>
          <a:ln/>
        </p:spPr>
      </p:sp>
      <p:sp>
        <p:nvSpPr>
          <p:cNvPr id="14" name="Text 12"/>
          <p:cNvSpPr/>
          <p:nvPr/>
        </p:nvSpPr>
        <p:spPr>
          <a:xfrm>
            <a:off x="1253383" y="3684187"/>
            <a:ext cx="4595738" cy="265869"/>
          </a:xfrm>
          <a:prstGeom prst="rect">
            <a:avLst/>
          </a:prstGeom>
          <a:noFill/>
          <a:ln/>
        </p:spPr>
        <p:txBody>
          <a:bodyPr wrap="square" lIns="0" tIns="0" rIns="0" bIns="0" rtlCol="0" anchor="ctr"/>
          <a:lstStyle/>
          <a:p>
            <a:pPr>
              <a:lnSpc>
                <a:spcPct val="120000"/>
              </a:lnSpc>
            </a:pPr>
            <a:r>
              <a:rPr lang="en-US" sz="1495" b="1" dirty="0">
                <a:solidFill>
                  <a:srgbClr val="5A4C42"/>
                </a:solidFill>
                <a:latin typeface="Oranienbaum" pitchFamily="34" charset="0"/>
                <a:ea typeface="Oranienbaum" pitchFamily="34" charset="-122"/>
                <a:cs typeface="Oranienbaum" pitchFamily="34" charset="-120"/>
              </a:rPr>
              <a:t>The "Touch and Feel" Experience</a:t>
            </a:r>
            <a:endParaRPr lang="en-US" sz="1600" dirty="0"/>
          </a:p>
        </p:txBody>
      </p:sp>
      <p:sp>
        <p:nvSpPr>
          <p:cNvPr id="15" name="Text 13"/>
          <p:cNvSpPr/>
          <p:nvPr/>
        </p:nvSpPr>
        <p:spPr>
          <a:xfrm>
            <a:off x="1253383" y="4064000"/>
            <a:ext cx="4576748" cy="987514"/>
          </a:xfrm>
          <a:prstGeom prst="rect">
            <a:avLst/>
          </a:prstGeom>
          <a:noFill/>
          <a:ln/>
        </p:spPr>
        <p:txBody>
          <a:bodyPr wrap="square" lIns="0" tIns="0" rIns="0" bIns="0" rtlCol="0" anchor="ctr"/>
          <a:lstStyle/>
          <a:p>
            <a:pPr>
              <a:lnSpc>
                <a:spcPct val="140000"/>
              </a:lnSpc>
            </a:pPr>
            <a:r>
              <a:rPr lang="en-US" sz="1196" dirty="0">
                <a:solidFill>
                  <a:srgbClr val="3D352E"/>
                </a:solidFill>
                <a:latin typeface="Quattrocento Sans" pitchFamily="34" charset="0"/>
                <a:ea typeface="Quattrocento Sans" pitchFamily="34" charset="-122"/>
                <a:cs typeface="Quattrocento Sans" pitchFamily="34" charset="-120"/>
              </a:rPr>
              <a:t>In a high-risk consumer category like personal care and cosmetics, the ability to physically interact with products, to swatch colors, smell fragrances, and test textures, was crucial for converting skeptical, traditional offline demographics into digital consumers.</a:t>
            </a:r>
            <a:endParaRPr lang="en-US" sz="1600" dirty="0"/>
          </a:p>
        </p:txBody>
      </p:sp>
      <p:sp>
        <p:nvSpPr>
          <p:cNvPr id="16" name="Shape 14"/>
          <p:cNvSpPr/>
          <p:nvPr/>
        </p:nvSpPr>
        <p:spPr>
          <a:xfrm>
            <a:off x="398804" y="5735178"/>
            <a:ext cx="5583252" cy="1120449"/>
          </a:xfrm>
          <a:custGeom>
            <a:avLst/>
            <a:gdLst/>
            <a:ahLst/>
            <a:cxnLst/>
            <a:rect l="l" t="t" r="r" b="b"/>
            <a:pathLst>
              <a:path w="5583252" h="1120449">
                <a:moveTo>
                  <a:pt x="37981" y="0"/>
                </a:moveTo>
                <a:lnTo>
                  <a:pt x="5507286" y="0"/>
                </a:lnTo>
                <a:cubicBezTo>
                  <a:pt x="5549241" y="0"/>
                  <a:pt x="5583252" y="34011"/>
                  <a:pt x="5583252" y="75966"/>
                </a:cubicBezTo>
                <a:lnTo>
                  <a:pt x="5583252" y="1044482"/>
                </a:lnTo>
                <a:cubicBezTo>
                  <a:pt x="5583252" y="1086437"/>
                  <a:pt x="5549241" y="1120449"/>
                  <a:pt x="5507286" y="1120449"/>
                </a:cubicBezTo>
                <a:lnTo>
                  <a:pt x="37981" y="1120449"/>
                </a:lnTo>
                <a:cubicBezTo>
                  <a:pt x="17005" y="1120449"/>
                  <a:pt x="0" y="1103444"/>
                  <a:pt x="0" y="1082467"/>
                </a:cubicBezTo>
                <a:lnTo>
                  <a:pt x="0" y="37981"/>
                </a:lnTo>
                <a:cubicBezTo>
                  <a:pt x="0" y="17019"/>
                  <a:pt x="17019" y="0"/>
                  <a:pt x="37981" y="0"/>
                </a:cubicBezTo>
                <a:close/>
              </a:path>
            </a:pathLst>
          </a:custGeom>
          <a:solidFill>
            <a:srgbClr val="C87D59">
              <a:alpha val="10196"/>
            </a:srgbClr>
          </a:solidFill>
          <a:ln/>
        </p:spPr>
      </p:sp>
      <p:sp>
        <p:nvSpPr>
          <p:cNvPr id="17" name="Shape 15"/>
          <p:cNvSpPr/>
          <p:nvPr/>
        </p:nvSpPr>
        <p:spPr>
          <a:xfrm>
            <a:off x="398804" y="5735178"/>
            <a:ext cx="37981" cy="1120449"/>
          </a:xfrm>
          <a:custGeom>
            <a:avLst/>
            <a:gdLst/>
            <a:ahLst/>
            <a:cxnLst/>
            <a:rect l="l" t="t" r="r" b="b"/>
            <a:pathLst>
              <a:path w="37981" h="1120449">
                <a:moveTo>
                  <a:pt x="37981" y="0"/>
                </a:moveTo>
                <a:lnTo>
                  <a:pt x="37981" y="0"/>
                </a:lnTo>
                <a:lnTo>
                  <a:pt x="37981" y="1120449"/>
                </a:lnTo>
                <a:lnTo>
                  <a:pt x="37981" y="1120449"/>
                </a:lnTo>
                <a:cubicBezTo>
                  <a:pt x="17005" y="1120449"/>
                  <a:pt x="0" y="1103444"/>
                  <a:pt x="0" y="1082467"/>
                </a:cubicBezTo>
                <a:lnTo>
                  <a:pt x="0" y="37981"/>
                </a:lnTo>
                <a:cubicBezTo>
                  <a:pt x="0" y="17019"/>
                  <a:pt x="17019" y="0"/>
                  <a:pt x="37981" y="0"/>
                </a:cubicBezTo>
                <a:close/>
              </a:path>
            </a:pathLst>
          </a:custGeom>
          <a:solidFill>
            <a:srgbClr val="C87D59"/>
          </a:solidFill>
          <a:ln/>
        </p:spPr>
      </p:sp>
      <p:sp>
        <p:nvSpPr>
          <p:cNvPr id="18" name="Text 16"/>
          <p:cNvSpPr/>
          <p:nvPr/>
        </p:nvSpPr>
        <p:spPr>
          <a:xfrm>
            <a:off x="607701" y="5925084"/>
            <a:ext cx="5260411" cy="740636"/>
          </a:xfrm>
          <a:prstGeom prst="rect">
            <a:avLst/>
          </a:prstGeom>
          <a:noFill/>
          <a:ln/>
        </p:spPr>
        <p:txBody>
          <a:bodyPr wrap="square" lIns="0" tIns="0" rIns="0" bIns="0" rtlCol="0" anchor="ctr"/>
          <a:lstStyle/>
          <a:p>
            <a:pPr>
              <a:lnSpc>
                <a:spcPct val="140000"/>
              </a:lnSpc>
            </a:pPr>
            <a:r>
              <a:rPr lang="en-US" sz="1196" b="1" dirty="0">
                <a:solidFill>
                  <a:srgbClr val="C87D59"/>
                </a:solidFill>
                <a:latin typeface="Quattrocento Sans" pitchFamily="34" charset="0"/>
                <a:ea typeface="Quattrocento Sans" pitchFamily="34" charset="-122"/>
                <a:cs typeface="Quattrocento Sans" pitchFamily="34" charset="-120"/>
              </a:rPr>
              <a:t>Strategic Insight:</a:t>
            </a:r>
            <a:pPr>
              <a:lnSpc>
                <a:spcPct val="140000"/>
              </a:lnSpc>
            </a:pPr>
            <a:r>
              <a:rPr lang="en-US" sz="1196" dirty="0">
                <a:solidFill>
                  <a:srgbClr val="3D352E"/>
                </a:solidFill>
                <a:latin typeface="Quattrocento Sans" pitchFamily="34" charset="0"/>
                <a:ea typeface="Quattrocento Sans" pitchFamily="34" charset="-122"/>
                <a:cs typeface="Quattrocento Sans" pitchFamily="34" charset="-120"/>
              </a:rPr>
              <a:t> Physical stores acted as experiential brand embassies, providing a halo of legitimacy and permanence that validated the online platform's authenticity.</a:t>
            </a:r>
            <a:endParaRPr lang="en-US" sz="1600" dirty="0"/>
          </a:p>
        </p:txBody>
      </p:sp>
      <p:sp>
        <p:nvSpPr>
          <p:cNvPr id="19" name="Shape 17"/>
          <p:cNvSpPr/>
          <p:nvPr/>
        </p:nvSpPr>
        <p:spPr>
          <a:xfrm>
            <a:off x="6207768" y="1177421"/>
            <a:ext cx="5602243" cy="3285383"/>
          </a:xfrm>
          <a:custGeom>
            <a:avLst/>
            <a:gdLst/>
            <a:ahLst/>
            <a:cxnLst/>
            <a:rect l="l" t="t" r="r" b="b"/>
            <a:pathLst>
              <a:path w="5602243" h="3285383">
                <a:moveTo>
                  <a:pt x="75958" y="0"/>
                </a:moveTo>
                <a:lnTo>
                  <a:pt x="5526285" y="0"/>
                </a:lnTo>
                <a:cubicBezTo>
                  <a:pt x="5568235" y="0"/>
                  <a:pt x="5602243" y="34008"/>
                  <a:pt x="5602243" y="75958"/>
                </a:cubicBezTo>
                <a:lnTo>
                  <a:pt x="5602243" y="3209425"/>
                </a:lnTo>
                <a:cubicBezTo>
                  <a:pt x="5602243" y="3251376"/>
                  <a:pt x="5568235" y="3285383"/>
                  <a:pt x="5526285" y="3285383"/>
                </a:cubicBezTo>
                <a:lnTo>
                  <a:pt x="75958" y="3285383"/>
                </a:lnTo>
                <a:cubicBezTo>
                  <a:pt x="34008" y="3285383"/>
                  <a:pt x="0" y="3251376"/>
                  <a:pt x="0" y="3209425"/>
                </a:cubicBezTo>
                <a:lnTo>
                  <a:pt x="0" y="75958"/>
                </a:lnTo>
                <a:cubicBezTo>
                  <a:pt x="0" y="34008"/>
                  <a:pt x="34008" y="0"/>
                  <a:pt x="75958" y="0"/>
                </a:cubicBezTo>
                <a:close/>
              </a:path>
            </a:pathLst>
          </a:custGeom>
          <a:solidFill>
            <a:srgbClr val="5A4C42"/>
          </a:solidFill>
          <a:ln/>
        </p:spPr>
      </p:sp>
      <p:sp>
        <p:nvSpPr>
          <p:cNvPr id="20" name="Text 18"/>
          <p:cNvSpPr/>
          <p:nvPr/>
        </p:nvSpPr>
        <p:spPr>
          <a:xfrm>
            <a:off x="6435656" y="1405308"/>
            <a:ext cx="5260411" cy="303850"/>
          </a:xfrm>
          <a:prstGeom prst="rect">
            <a:avLst/>
          </a:prstGeom>
          <a:noFill/>
          <a:ln/>
        </p:spPr>
        <p:txBody>
          <a:bodyPr wrap="square" lIns="0" tIns="0" rIns="0" bIns="0" rtlCol="0" anchor="ctr"/>
          <a:lstStyle/>
          <a:p>
            <a:pPr>
              <a:lnSpc>
                <a:spcPct val="110000"/>
              </a:lnSpc>
            </a:pPr>
            <a:r>
              <a:rPr lang="en-US" sz="1794" b="1" dirty="0">
                <a:solidFill>
                  <a:srgbClr val="FFFFFF"/>
                </a:solidFill>
                <a:latin typeface="Oranienbaum" pitchFamily="34" charset="0"/>
                <a:ea typeface="Oranienbaum" pitchFamily="34" charset="-122"/>
                <a:cs typeface="Oranienbaum" pitchFamily="34" charset="-120"/>
              </a:rPr>
              <a:t>Stores as Psychological Mechanisms</a:t>
            </a:r>
            <a:endParaRPr lang="en-US" sz="1600" dirty="0"/>
          </a:p>
        </p:txBody>
      </p:sp>
      <p:sp>
        <p:nvSpPr>
          <p:cNvPr id="21" name="Text 19"/>
          <p:cNvSpPr/>
          <p:nvPr/>
        </p:nvSpPr>
        <p:spPr>
          <a:xfrm>
            <a:off x="6435656" y="1861084"/>
            <a:ext cx="5222430" cy="740636"/>
          </a:xfrm>
          <a:prstGeom prst="rect">
            <a:avLst/>
          </a:prstGeom>
          <a:noFill/>
          <a:ln/>
        </p:spPr>
        <p:txBody>
          <a:bodyPr wrap="square" lIns="0" tIns="0" rIns="0" bIns="0" rtlCol="0" anchor="ctr"/>
          <a:lstStyle/>
          <a:p>
            <a:pPr>
              <a:lnSpc>
                <a:spcPct val="140000"/>
              </a:lnSpc>
            </a:pPr>
            <a:r>
              <a:rPr lang="en-US" sz="1196" dirty="0">
                <a:solidFill>
                  <a:srgbClr val="FFFFFF"/>
                </a:solidFill>
                <a:latin typeface="Quattrocento Sans" pitchFamily="34" charset="0"/>
                <a:ea typeface="Quattrocento Sans" pitchFamily="34" charset="-122"/>
                <a:cs typeface="Quattrocento Sans" pitchFamily="34" charset="-120"/>
              </a:rPr>
              <a:t>This physical presence was not intended merely as a secondary, offline sales channel. Rather, it functioned as a highly sophisticated psychological mechanism designed to build tangible, unshakeable brand trust.</a:t>
            </a:r>
            <a:endParaRPr lang="en-US" sz="1600" dirty="0"/>
          </a:p>
        </p:txBody>
      </p:sp>
      <p:sp>
        <p:nvSpPr>
          <p:cNvPr id="22" name="Shape 20"/>
          <p:cNvSpPr/>
          <p:nvPr/>
        </p:nvSpPr>
        <p:spPr>
          <a:xfrm>
            <a:off x="6459394" y="2791626"/>
            <a:ext cx="170916" cy="170916"/>
          </a:xfrm>
          <a:custGeom>
            <a:avLst/>
            <a:gdLst/>
            <a:ahLst/>
            <a:cxnLst/>
            <a:rect l="l" t="t" r="r" b="b"/>
            <a:pathLst>
              <a:path w="170916" h="170916">
                <a:moveTo>
                  <a:pt x="85458" y="170916"/>
                </a:moveTo>
                <a:cubicBezTo>
                  <a:pt x="132623" y="170916"/>
                  <a:pt x="170916" y="132623"/>
                  <a:pt x="170916" y="85458"/>
                </a:cubicBezTo>
                <a:cubicBezTo>
                  <a:pt x="170916" y="38292"/>
                  <a:pt x="132623" y="0"/>
                  <a:pt x="85458" y="0"/>
                </a:cubicBezTo>
                <a:cubicBezTo>
                  <a:pt x="38292" y="0"/>
                  <a:pt x="0" y="38292"/>
                  <a:pt x="0" y="85458"/>
                </a:cubicBezTo>
                <a:cubicBezTo>
                  <a:pt x="0" y="132623"/>
                  <a:pt x="38292" y="170916"/>
                  <a:pt x="85458" y="170916"/>
                </a:cubicBezTo>
                <a:close/>
                <a:moveTo>
                  <a:pt x="113632" y="71004"/>
                </a:moveTo>
                <a:lnTo>
                  <a:pt x="86927" y="113733"/>
                </a:lnTo>
                <a:cubicBezTo>
                  <a:pt x="85525" y="115969"/>
                  <a:pt x="83121" y="117371"/>
                  <a:pt x="80484" y="117505"/>
                </a:cubicBezTo>
                <a:cubicBezTo>
                  <a:pt x="77847" y="117638"/>
                  <a:pt x="75310" y="116436"/>
                  <a:pt x="73741" y="114300"/>
                </a:cubicBezTo>
                <a:lnTo>
                  <a:pt x="57717" y="92936"/>
                </a:lnTo>
                <a:cubicBezTo>
                  <a:pt x="55047" y="89397"/>
                  <a:pt x="55781" y="84390"/>
                  <a:pt x="59320" y="81719"/>
                </a:cubicBezTo>
                <a:cubicBezTo>
                  <a:pt x="62858" y="79049"/>
                  <a:pt x="67866" y="79783"/>
                  <a:pt x="70536" y="83321"/>
                </a:cubicBezTo>
                <a:lnTo>
                  <a:pt x="79549" y="95339"/>
                </a:lnTo>
                <a:lnTo>
                  <a:pt x="100046" y="62525"/>
                </a:lnTo>
                <a:cubicBezTo>
                  <a:pt x="102383" y="58786"/>
                  <a:pt x="107323" y="57617"/>
                  <a:pt x="111095" y="59987"/>
                </a:cubicBezTo>
                <a:cubicBezTo>
                  <a:pt x="114867" y="62358"/>
                  <a:pt x="116002" y="67265"/>
                  <a:pt x="113632" y="71037"/>
                </a:cubicBezTo>
                <a:close/>
              </a:path>
            </a:pathLst>
          </a:custGeom>
          <a:solidFill>
            <a:srgbClr val="C87D59"/>
          </a:solidFill>
          <a:ln/>
        </p:spPr>
      </p:sp>
      <p:sp>
        <p:nvSpPr>
          <p:cNvPr id="23" name="Text 21"/>
          <p:cNvSpPr/>
          <p:nvPr/>
        </p:nvSpPr>
        <p:spPr>
          <a:xfrm>
            <a:off x="6763245" y="2753645"/>
            <a:ext cx="4149458" cy="227888"/>
          </a:xfrm>
          <a:prstGeom prst="rect">
            <a:avLst/>
          </a:prstGeom>
          <a:noFill/>
          <a:ln/>
        </p:spPr>
        <p:txBody>
          <a:bodyPr wrap="square" lIns="0" tIns="0" rIns="0" bIns="0" rtlCol="0" anchor="ctr"/>
          <a:lstStyle/>
          <a:p>
            <a:pPr>
              <a:lnSpc>
                <a:spcPct val="130000"/>
              </a:lnSpc>
            </a:pPr>
            <a:r>
              <a:rPr lang="en-US" sz="1196" b="1" dirty="0">
                <a:solidFill>
                  <a:srgbClr val="FFFFFF"/>
                </a:solidFill>
                <a:latin typeface="Quattrocento Sans" pitchFamily="34" charset="0"/>
                <a:ea typeface="Quattrocento Sans" pitchFamily="34" charset="-122"/>
                <a:cs typeface="Quattrocento Sans" pitchFamily="34" charset="-120"/>
              </a:rPr>
              <a:t>Validation of Authenticity</a:t>
            </a:r>
            <a:endParaRPr lang="en-US" sz="1600" dirty="0"/>
          </a:p>
        </p:txBody>
      </p:sp>
      <p:sp>
        <p:nvSpPr>
          <p:cNvPr id="24" name="Text 22"/>
          <p:cNvSpPr/>
          <p:nvPr/>
        </p:nvSpPr>
        <p:spPr>
          <a:xfrm>
            <a:off x="6763245" y="2981533"/>
            <a:ext cx="4139963" cy="189907"/>
          </a:xfrm>
          <a:prstGeom prst="rect">
            <a:avLst/>
          </a:prstGeom>
          <a:noFill/>
          <a:ln/>
        </p:spPr>
        <p:txBody>
          <a:bodyPr wrap="square" lIns="0" tIns="0" rIns="0" bIns="0" rtlCol="0" anchor="ctr"/>
          <a:lstStyle/>
          <a:p>
            <a:pPr>
              <a:lnSpc>
                <a:spcPct val="120000"/>
              </a:lnSpc>
            </a:pPr>
            <a:r>
              <a:rPr lang="en-US" sz="1047" dirty="0">
                <a:solidFill>
                  <a:srgbClr val="FFFFFF">
                    <a:alpha val="80000"/>
                  </a:srgbClr>
                </a:solidFill>
                <a:latin typeface="Quattrocento Sans" pitchFamily="34" charset="0"/>
                <a:ea typeface="Quattrocento Sans" pitchFamily="34" charset="-122"/>
                <a:cs typeface="Quattrocento Sans" pitchFamily="34" charset="-120"/>
              </a:rPr>
              <a:t>Physical presence proved the platform was legitimate and permanent</a:t>
            </a:r>
            <a:endParaRPr lang="en-US" sz="1600" dirty="0"/>
          </a:p>
        </p:txBody>
      </p:sp>
      <p:sp>
        <p:nvSpPr>
          <p:cNvPr id="25" name="Shape 23"/>
          <p:cNvSpPr/>
          <p:nvPr/>
        </p:nvSpPr>
        <p:spPr>
          <a:xfrm>
            <a:off x="6459394" y="3323364"/>
            <a:ext cx="170916" cy="170916"/>
          </a:xfrm>
          <a:custGeom>
            <a:avLst/>
            <a:gdLst/>
            <a:ahLst/>
            <a:cxnLst/>
            <a:rect l="l" t="t" r="r" b="b"/>
            <a:pathLst>
              <a:path w="170916" h="170916">
                <a:moveTo>
                  <a:pt x="85458" y="170916"/>
                </a:moveTo>
                <a:cubicBezTo>
                  <a:pt x="132623" y="170916"/>
                  <a:pt x="170916" y="132623"/>
                  <a:pt x="170916" y="85458"/>
                </a:cubicBezTo>
                <a:cubicBezTo>
                  <a:pt x="170916" y="38292"/>
                  <a:pt x="132623" y="0"/>
                  <a:pt x="85458" y="0"/>
                </a:cubicBezTo>
                <a:cubicBezTo>
                  <a:pt x="38292" y="0"/>
                  <a:pt x="0" y="38292"/>
                  <a:pt x="0" y="85458"/>
                </a:cubicBezTo>
                <a:cubicBezTo>
                  <a:pt x="0" y="132623"/>
                  <a:pt x="38292" y="170916"/>
                  <a:pt x="85458" y="170916"/>
                </a:cubicBezTo>
                <a:close/>
                <a:moveTo>
                  <a:pt x="113632" y="71004"/>
                </a:moveTo>
                <a:lnTo>
                  <a:pt x="86927" y="113733"/>
                </a:lnTo>
                <a:cubicBezTo>
                  <a:pt x="85525" y="115969"/>
                  <a:pt x="83121" y="117371"/>
                  <a:pt x="80484" y="117505"/>
                </a:cubicBezTo>
                <a:cubicBezTo>
                  <a:pt x="77847" y="117638"/>
                  <a:pt x="75310" y="116436"/>
                  <a:pt x="73741" y="114300"/>
                </a:cubicBezTo>
                <a:lnTo>
                  <a:pt x="57717" y="92936"/>
                </a:lnTo>
                <a:cubicBezTo>
                  <a:pt x="55047" y="89397"/>
                  <a:pt x="55781" y="84390"/>
                  <a:pt x="59320" y="81719"/>
                </a:cubicBezTo>
                <a:cubicBezTo>
                  <a:pt x="62858" y="79049"/>
                  <a:pt x="67866" y="79783"/>
                  <a:pt x="70536" y="83321"/>
                </a:cubicBezTo>
                <a:lnTo>
                  <a:pt x="79549" y="95339"/>
                </a:lnTo>
                <a:lnTo>
                  <a:pt x="100046" y="62525"/>
                </a:lnTo>
                <a:cubicBezTo>
                  <a:pt x="102383" y="58786"/>
                  <a:pt x="107323" y="57617"/>
                  <a:pt x="111095" y="59987"/>
                </a:cubicBezTo>
                <a:cubicBezTo>
                  <a:pt x="114867" y="62358"/>
                  <a:pt x="116002" y="67265"/>
                  <a:pt x="113632" y="71037"/>
                </a:cubicBezTo>
                <a:close/>
              </a:path>
            </a:pathLst>
          </a:custGeom>
          <a:solidFill>
            <a:srgbClr val="C87D59"/>
          </a:solidFill>
          <a:ln/>
        </p:spPr>
      </p:sp>
      <p:sp>
        <p:nvSpPr>
          <p:cNvPr id="26" name="Text 24"/>
          <p:cNvSpPr/>
          <p:nvPr/>
        </p:nvSpPr>
        <p:spPr>
          <a:xfrm>
            <a:off x="6763245" y="3285383"/>
            <a:ext cx="3750654" cy="227888"/>
          </a:xfrm>
          <a:prstGeom prst="rect">
            <a:avLst/>
          </a:prstGeom>
          <a:noFill/>
          <a:ln/>
        </p:spPr>
        <p:txBody>
          <a:bodyPr wrap="square" lIns="0" tIns="0" rIns="0" bIns="0" rtlCol="0" anchor="ctr"/>
          <a:lstStyle/>
          <a:p>
            <a:pPr>
              <a:lnSpc>
                <a:spcPct val="130000"/>
              </a:lnSpc>
            </a:pPr>
            <a:r>
              <a:rPr lang="en-US" sz="1196" b="1" dirty="0">
                <a:solidFill>
                  <a:srgbClr val="FFFFFF"/>
                </a:solidFill>
                <a:latin typeface="Quattrocento Sans" pitchFamily="34" charset="0"/>
                <a:ea typeface="Quattrocento Sans" pitchFamily="34" charset="-122"/>
                <a:cs typeface="Quattrocento Sans" pitchFamily="34" charset="-120"/>
              </a:rPr>
              <a:t>Offline-to-Online Conversion</a:t>
            </a:r>
            <a:endParaRPr lang="en-US" sz="1600" dirty="0"/>
          </a:p>
        </p:txBody>
      </p:sp>
      <p:sp>
        <p:nvSpPr>
          <p:cNvPr id="27" name="Text 25"/>
          <p:cNvSpPr/>
          <p:nvPr/>
        </p:nvSpPr>
        <p:spPr>
          <a:xfrm>
            <a:off x="6763245" y="3513271"/>
            <a:ext cx="3741159" cy="189907"/>
          </a:xfrm>
          <a:prstGeom prst="rect">
            <a:avLst/>
          </a:prstGeom>
          <a:noFill/>
          <a:ln/>
        </p:spPr>
        <p:txBody>
          <a:bodyPr wrap="square" lIns="0" tIns="0" rIns="0" bIns="0" rtlCol="0" anchor="ctr"/>
          <a:lstStyle/>
          <a:p>
            <a:pPr>
              <a:lnSpc>
                <a:spcPct val="120000"/>
              </a:lnSpc>
            </a:pPr>
            <a:r>
              <a:rPr lang="en-US" sz="1047" dirty="0">
                <a:solidFill>
                  <a:srgbClr val="FFFFFF">
                    <a:alpha val="80000"/>
                  </a:srgbClr>
                </a:solidFill>
                <a:latin typeface="Quattrocento Sans" pitchFamily="34" charset="0"/>
                <a:ea typeface="Quattrocento Sans" pitchFamily="34" charset="-122"/>
                <a:cs typeface="Quattrocento Sans" pitchFamily="34" charset="-120"/>
              </a:rPr>
              <a:t>Traditional consumers could verify quality before buying online</a:t>
            </a:r>
            <a:endParaRPr lang="en-US" sz="1600" dirty="0"/>
          </a:p>
        </p:txBody>
      </p:sp>
      <p:sp>
        <p:nvSpPr>
          <p:cNvPr id="28" name="Shape 26"/>
          <p:cNvSpPr/>
          <p:nvPr/>
        </p:nvSpPr>
        <p:spPr>
          <a:xfrm>
            <a:off x="6459394" y="3855103"/>
            <a:ext cx="170916" cy="170916"/>
          </a:xfrm>
          <a:custGeom>
            <a:avLst/>
            <a:gdLst/>
            <a:ahLst/>
            <a:cxnLst/>
            <a:rect l="l" t="t" r="r" b="b"/>
            <a:pathLst>
              <a:path w="170916" h="170916">
                <a:moveTo>
                  <a:pt x="85458" y="170916"/>
                </a:moveTo>
                <a:cubicBezTo>
                  <a:pt x="132623" y="170916"/>
                  <a:pt x="170916" y="132623"/>
                  <a:pt x="170916" y="85458"/>
                </a:cubicBezTo>
                <a:cubicBezTo>
                  <a:pt x="170916" y="38292"/>
                  <a:pt x="132623" y="0"/>
                  <a:pt x="85458" y="0"/>
                </a:cubicBezTo>
                <a:cubicBezTo>
                  <a:pt x="38292" y="0"/>
                  <a:pt x="0" y="38292"/>
                  <a:pt x="0" y="85458"/>
                </a:cubicBezTo>
                <a:cubicBezTo>
                  <a:pt x="0" y="132623"/>
                  <a:pt x="38292" y="170916"/>
                  <a:pt x="85458" y="170916"/>
                </a:cubicBezTo>
                <a:close/>
                <a:moveTo>
                  <a:pt x="113632" y="71004"/>
                </a:moveTo>
                <a:lnTo>
                  <a:pt x="86927" y="113733"/>
                </a:lnTo>
                <a:cubicBezTo>
                  <a:pt x="85525" y="115969"/>
                  <a:pt x="83121" y="117371"/>
                  <a:pt x="80484" y="117505"/>
                </a:cubicBezTo>
                <a:cubicBezTo>
                  <a:pt x="77847" y="117638"/>
                  <a:pt x="75310" y="116436"/>
                  <a:pt x="73741" y="114300"/>
                </a:cubicBezTo>
                <a:lnTo>
                  <a:pt x="57717" y="92936"/>
                </a:lnTo>
                <a:cubicBezTo>
                  <a:pt x="55047" y="89397"/>
                  <a:pt x="55781" y="84390"/>
                  <a:pt x="59320" y="81719"/>
                </a:cubicBezTo>
                <a:cubicBezTo>
                  <a:pt x="62858" y="79049"/>
                  <a:pt x="67866" y="79783"/>
                  <a:pt x="70536" y="83321"/>
                </a:cubicBezTo>
                <a:lnTo>
                  <a:pt x="79549" y="95339"/>
                </a:lnTo>
                <a:lnTo>
                  <a:pt x="100046" y="62525"/>
                </a:lnTo>
                <a:cubicBezTo>
                  <a:pt x="102383" y="58786"/>
                  <a:pt x="107323" y="57617"/>
                  <a:pt x="111095" y="59987"/>
                </a:cubicBezTo>
                <a:cubicBezTo>
                  <a:pt x="114867" y="62358"/>
                  <a:pt x="116002" y="67265"/>
                  <a:pt x="113632" y="71037"/>
                </a:cubicBezTo>
                <a:close/>
              </a:path>
            </a:pathLst>
          </a:custGeom>
          <a:solidFill>
            <a:srgbClr val="C87D59"/>
          </a:solidFill>
          <a:ln/>
        </p:spPr>
      </p:sp>
      <p:sp>
        <p:nvSpPr>
          <p:cNvPr id="29" name="Text 27"/>
          <p:cNvSpPr/>
          <p:nvPr/>
        </p:nvSpPr>
        <p:spPr>
          <a:xfrm>
            <a:off x="6763245" y="3817121"/>
            <a:ext cx="3323364" cy="227888"/>
          </a:xfrm>
          <a:prstGeom prst="rect">
            <a:avLst/>
          </a:prstGeom>
          <a:noFill/>
          <a:ln/>
        </p:spPr>
        <p:txBody>
          <a:bodyPr wrap="square" lIns="0" tIns="0" rIns="0" bIns="0" rtlCol="0" anchor="ctr"/>
          <a:lstStyle/>
          <a:p>
            <a:pPr>
              <a:lnSpc>
                <a:spcPct val="130000"/>
              </a:lnSpc>
            </a:pPr>
            <a:r>
              <a:rPr lang="en-US" sz="1196" b="1" dirty="0">
                <a:solidFill>
                  <a:srgbClr val="FFFFFF"/>
                </a:solidFill>
                <a:latin typeface="Quattrocento Sans" pitchFamily="34" charset="0"/>
                <a:ea typeface="Quattrocento Sans" pitchFamily="34" charset="-122"/>
                <a:cs typeface="Quattrocento Sans" pitchFamily="34" charset="-120"/>
              </a:rPr>
              <a:t>Omnichannel Synergy</a:t>
            </a:r>
            <a:endParaRPr lang="en-US" sz="1600" dirty="0"/>
          </a:p>
        </p:txBody>
      </p:sp>
      <p:sp>
        <p:nvSpPr>
          <p:cNvPr id="30" name="Text 28"/>
          <p:cNvSpPr/>
          <p:nvPr/>
        </p:nvSpPr>
        <p:spPr>
          <a:xfrm>
            <a:off x="6763245" y="4045009"/>
            <a:ext cx="3313869" cy="189907"/>
          </a:xfrm>
          <a:prstGeom prst="rect">
            <a:avLst/>
          </a:prstGeom>
          <a:noFill/>
          <a:ln/>
        </p:spPr>
        <p:txBody>
          <a:bodyPr wrap="square" lIns="0" tIns="0" rIns="0" bIns="0" rtlCol="0" anchor="ctr"/>
          <a:lstStyle/>
          <a:p>
            <a:pPr>
              <a:lnSpc>
                <a:spcPct val="120000"/>
              </a:lnSpc>
            </a:pPr>
            <a:r>
              <a:rPr lang="en-US" sz="1047" dirty="0">
                <a:solidFill>
                  <a:srgbClr val="FFFFFF">
                    <a:alpha val="80000"/>
                  </a:srgbClr>
                </a:solidFill>
                <a:latin typeface="Quattrocento Sans" pitchFamily="34" charset="0"/>
                <a:ea typeface="Quattrocento Sans" pitchFamily="34" charset="-122"/>
                <a:cs typeface="Quattrocento Sans" pitchFamily="34" charset="-120"/>
              </a:rPr>
              <a:t>Physical touchpoints drove subsequent online retention</a:t>
            </a:r>
            <a:endParaRPr lang="en-US" sz="1600" dirty="0"/>
          </a:p>
        </p:txBody>
      </p:sp>
      <p:sp>
        <p:nvSpPr>
          <p:cNvPr id="31" name="Shape 29"/>
          <p:cNvSpPr/>
          <p:nvPr/>
        </p:nvSpPr>
        <p:spPr>
          <a:xfrm>
            <a:off x="6207768" y="4671701"/>
            <a:ext cx="5602243" cy="2183925"/>
          </a:xfrm>
          <a:custGeom>
            <a:avLst/>
            <a:gdLst/>
            <a:ahLst/>
            <a:cxnLst/>
            <a:rect l="l" t="t" r="r" b="b"/>
            <a:pathLst>
              <a:path w="5602243" h="2183925">
                <a:moveTo>
                  <a:pt x="37981" y="0"/>
                </a:moveTo>
                <a:lnTo>
                  <a:pt x="5564262" y="0"/>
                </a:lnTo>
                <a:cubicBezTo>
                  <a:pt x="5585238" y="0"/>
                  <a:pt x="5602243" y="17005"/>
                  <a:pt x="5602243" y="37981"/>
                </a:cubicBezTo>
                <a:lnTo>
                  <a:pt x="5602243" y="2107968"/>
                </a:lnTo>
                <a:cubicBezTo>
                  <a:pt x="5602243" y="2149918"/>
                  <a:pt x="5568236" y="2183925"/>
                  <a:pt x="5526286" y="2183925"/>
                </a:cubicBezTo>
                <a:lnTo>
                  <a:pt x="75957" y="2183925"/>
                </a:lnTo>
                <a:cubicBezTo>
                  <a:pt x="34007" y="2183925"/>
                  <a:pt x="0" y="2149918"/>
                  <a:pt x="0" y="2107968"/>
                </a:cubicBezTo>
                <a:lnTo>
                  <a:pt x="0" y="37981"/>
                </a:lnTo>
                <a:cubicBezTo>
                  <a:pt x="0" y="17019"/>
                  <a:pt x="17019" y="0"/>
                  <a:pt x="37981" y="0"/>
                </a:cubicBezTo>
                <a:close/>
              </a:path>
            </a:pathLst>
          </a:custGeom>
          <a:solidFill>
            <a:srgbClr val="FFFFFF"/>
          </a:solidFill>
          <a:ln/>
          <a:effectLst>
            <a:outerShdw sx="100000" sy="100000" kx="0" ky="0" algn="bl" rotWithShape="0" blurRad="28486" dist="9495" dir="5400000">
              <a:srgbClr val="000000">
                <a:alpha val="10196"/>
              </a:srgbClr>
            </a:outerShdw>
          </a:effectLst>
        </p:spPr>
      </p:sp>
      <p:sp>
        <p:nvSpPr>
          <p:cNvPr id="32" name="Shape 30"/>
          <p:cNvSpPr/>
          <p:nvPr/>
        </p:nvSpPr>
        <p:spPr>
          <a:xfrm>
            <a:off x="6207768" y="4671701"/>
            <a:ext cx="5602243" cy="37981"/>
          </a:xfrm>
          <a:custGeom>
            <a:avLst/>
            <a:gdLst/>
            <a:ahLst/>
            <a:cxnLst/>
            <a:rect l="l" t="t" r="r" b="b"/>
            <a:pathLst>
              <a:path w="5602243" h="37981">
                <a:moveTo>
                  <a:pt x="37981" y="0"/>
                </a:moveTo>
                <a:lnTo>
                  <a:pt x="5564262" y="0"/>
                </a:lnTo>
                <a:cubicBezTo>
                  <a:pt x="5585238" y="0"/>
                  <a:pt x="5602243" y="17005"/>
                  <a:pt x="5602243" y="37981"/>
                </a:cubicBezTo>
                <a:lnTo>
                  <a:pt x="5602243" y="37981"/>
                </a:lnTo>
                <a:lnTo>
                  <a:pt x="0" y="37981"/>
                </a:lnTo>
                <a:lnTo>
                  <a:pt x="0" y="37981"/>
                </a:lnTo>
                <a:cubicBezTo>
                  <a:pt x="0" y="17019"/>
                  <a:pt x="17019" y="0"/>
                  <a:pt x="37981" y="0"/>
                </a:cubicBezTo>
                <a:close/>
              </a:path>
            </a:pathLst>
          </a:custGeom>
          <a:solidFill>
            <a:srgbClr val="C87D59"/>
          </a:solidFill>
          <a:ln/>
        </p:spPr>
      </p:sp>
      <p:sp>
        <p:nvSpPr>
          <p:cNvPr id="33" name="Text 31"/>
          <p:cNvSpPr/>
          <p:nvPr/>
        </p:nvSpPr>
        <p:spPr>
          <a:xfrm>
            <a:off x="6397675" y="4880598"/>
            <a:ext cx="5307888" cy="265869"/>
          </a:xfrm>
          <a:prstGeom prst="rect">
            <a:avLst/>
          </a:prstGeom>
          <a:noFill/>
          <a:ln/>
        </p:spPr>
        <p:txBody>
          <a:bodyPr wrap="square" lIns="0" tIns="0" rIns="0" bIns="0" rtlCol="0" anchor="ctr"/>
          <a:lstStyle/>
          <a:p>
            <a:pPr>
              <a:lnSpc>
                <a:spcPct val="130000"/>
              </a:lnSpc>
            </a:pPr>
            <a:r>
              <a:rPr lang="en-US" sz="1346" b="1" dirty="0">
                <a:solidFill>
                  <a:srgbClr val="5A4C42"/>
                </a:solidFill>
                <a:latin typeface="Oranienbaum" pitchFamily="34" charset="0"/>
                <a:ea typeface="Oranienbaum" pitchFamily="34" charset="-122"/>
                <a:cs typeface="Oranienbaum" pitchFamily="34" charset="-120"/>
              </a:rPr>
              <a:t>Store Performance Metrics</a:t>
            </a:r>
            <a:endParaRPr lang="en-US" sz="1600" dirty="0"/>
          </a:p>
        </p:txBody>
      </p:sp>
      <p:sp>
        <p:nvSpPr>
          <p:cNvPr id="34" name="Shape 32"/>
          <p:cNvSpPr/>
          <p:nvPr/>
        </p:nvSpPr>
        <p:spPr>
          <a:xfrm>
            <a:off x="6397675" y="5260411"/>
            <a:ext cx="2535252" cy="797607"/>
          </a:xfrm>
          <a:custGeom>
            <a:avLst/>
            <a:gdLst/>
            <a:ahLst/>
            <a:cxnLst/>
            <a:rect l="l" t="t" r="r" b="b"/>
            <a:pathLst>
              <a:path w="2535252" h="797607">
                <a:moveTo>
                  <a:pt x="75964" y="0"/>
                </a:moveTo>
                <a:lnTo>
                  <a:pt x="2459288" y="0"/>
                </a:lnTo>
                <a:cubicBezTo>
                  <a:pt x="2501242" y="0"/>
                  <a:pt x="2535252" y="34010"/>
                  <a:pt x="2535252" y="75964"/>
                </a:cubicBezTo>
                <a:lnTo>
                  <a:pt x="2535252" y="721643"/>
                </a:lnTo>
                <a:cubicBezTo>
                  <a:pt x="2535252" y="763569"/>
                  <a:pt x="2501214" y="797607"/>
                  <a:pt x="2459288" y="797607"/>
                </a:cubicBezTo>
                <a:lnTo>
                  <a:pt x="75964" y="797607"/>
                </a:lnTo>
                <a:cubicBezTo>
                  <a:pt x="34010" y="797607"/>
                  <a:pt x="0" y="763597"/>
                  <a:pt x="0" y="721643"/>
                </a:cubicBezTo>
                <a:lnTo>
                  <a:pt x="0" y="75964"/>
                </a:lnTo>
                <a:cubicBezTo>
                  <a:pt x="0" y="34038"/>
                  <a:pt x="34038" y="0"/>
                  <a:pt x="75964" y="0"/>
                </a:cubicBezTo>
                <a:close/>
              </a:path>
            </a:pathLst>
          </a:custGeom>
          <a:solidFill>
            <a:srgbClr val="5A4C42">
              <a:alpha val="10196"/>
            </a:srgbClr>
          </a:solidFill>
          <a:ln/>
        </p:spPr>
      </p:sp>
      <p:sp>
        <p:nvSpPr>
          <p:cNvPr id="35" name="Text 33"/>
          <p:cNvSpPr/>
          <p:nvPr/>
        </p:nvSpPr>
        <p:spPr>
          <a:xfrm>
            <a:off x="6440404" y="5374355"/>
            <a:ext cx="2449794" cy="341832"/>
          </a:xfrm>
          <a:prstGeom prst="rect">
            <a:avLst/>
          </a:prstGeom>
          <a:noFill/>
          <a:ln/>
        </p:spPr>
        <p:txBody>
          <a:bodyPr wrap="square" lIns="0" tIns="0" rIns="0" bIns="0" rtlCol="0" anchor="ctr"/>
          <a:lstStyle/>
          <a:p>
            <a:pPr algn="ctr">
              <a:lnSpc>
                <a:spcPct val="100000"/>
              </a:lnSpc>
            </a:pPr>
            <a:r>
              <a:rPr lang="en-US" sz="2243" b="1" dirty="0">
                <a:solidFill>
                  <a:srgbClr val="5A4C42"/>
                </a:solidFill>
                <a:latin typeface="Oranienbaum" pitchFamily="34" charset="0"/>
                <a:ea typeface="Oranienbaum" pitchFamily="34" charset="-122"/>
                <a:cs typeface="Oranienbaum" pitchFamily="34" charset="-120"/>
              </a:rPr>
              <a:t>70+</a:t>
            </a:r>
            <a:endParaRPr lang="en-US" sz="1600" dirty="0"/>
          </a:p>
        </p:txBody>
      </p:sp>
      <p:sp>
        <p:nvSpPr>
          <p:cNvPr id="36" name="Text 34"/>
          <p:cNvSpPr/>
          <p:nvPr/>
        </p:nvSpPr>
        <p:spPr>
          <a:xfrm>
            <a:off x="6478385" y="5754168"/>
            <a:ext cx="2373832" cy="189907"/>
          </a:xfrm>
          <a:prstGeom prst="rect">
            <a:avLst/>
          </a:prstGeom>
          <a:noFill/>
          <a:ln/>
        </p:spPr>
        <p:txBody>
          <a:bodyPr wrap="square" lIns="0" tIns="0" rIns="0" bIns="0" rtlCol="0" anchor="ctr"/>
          <a:lstStyle/>
          <a:p>
            <a:pPr algn="ctr">
              <a:lnSpc>
                <a:spcPct val="120000"/>
              </a:lnSpc>
            </a:pPr>
            <a:r>
              <a:rPr lang="en-US" sz="1047" dirty="0">
                <a:solidFill>
                  <a:srgbClr val="3D352E"/>
                </a:solidFill>
                <a:latin typeface="Quattrocento Sans" pitchFamily="34" charset="0"/>
                <a:ea typeface="Quattrocento Sans" pitchFamily="34" charset="-122"/>
                <a:cs typeface="Quattrocento Sans" pitchFamily="34" charset="-120"/>
              </a:rPr>
              <a:t>Physical Stores</a:t>
            </a:r>
            <a:endParaRPr lang="en-US" sz="1600" dirty="0"/>
          </a:p>
        </p:txBody>
      </p:sp>
      <p:sp>
        <p:nvSpPr>
          <p:cNvPr id="37" name="Shape 35"/>
          <p:cNvSpPr/>
          <p:nvPr/>
        </p:nvSpPr>
        <p:spPr>
          <a:xfrm>
            <a:off x="9083764" y="5260411"/>
            <a:ext cx="2535252" cy="797607"/>
          </a:xfrm>
          <a:custGeom>
            <a:avLst/>
            <a:gdLst/>
            <a:ahLst/>
            <a:cxnLst/>
            <a:rect l="l" t="t" r="r" b="b"/>
            <a:pathLst>
              <a:path w="2535252" h="797607">
                <a:moveTo>
                  <a:pt x="75964" y="0"/>
                </a:moveTo>
                <a:lnTo>
                  <a:pt x="2459288" y="0"/>
                </a:lnTo>
                <a:cubicBezTo>
                  <a:pt x="2501242" y="0"/>
                  <a:pt x="2535252" y="34010"/>
                  <a:pt x="2535252" y="75964"/>
                </a:cubicBezTo>
                <a:lnTo>
                  <a:pt x="2535252" y="721643"/>
                </a:lnTo>
                <a:cubicBezTo>
                  <a:pt x="2535252" y="763569"/>
                  <a:pt x="2501214" y="797607"/>
                  <a:pt x="2459288" y="797607"/>
                </a:cubicBezTo>
                <a:lnTo>
                  <a:pt x="75964" y="797607"/>
                </a:lnTo>
                <a:cubicBezTo>
                  <a:pt x="34010" y="797607"/>
                  <a:pt x="0" y="763597"/>
                  <a:pt x="0" y="721643"/>
                </a:cubicBezTo>
                <a:lnTo>
                  <a:pt x="0" y="75964"/>
                </a:lnTo>
                <a:cubicBezTo>
                  <a:pt x="0" y="34038"/>
                  <a:pt x="34038" y="0"/>
                  <a:pt x="75964" y="0"/>
                </a:cubicBezTo>
                <a:close/>
              </a:path>
            </a:pathLst>
          </a:custGeom>
          <a:solidFill>
            <a:srgbClr val="C87D59">
              <a:alpha val="10196"/>
            </a:srgbClr>
          </a:solidFill>
          <a:ln/>
        </p:spPr>
      </p:sp>
      <p:sp>
        <p:nvSpPr>
          <p:cNvPr id="38" name="Text 36"/>
          <p:cNvSpPr/>
          <p:nvPr/>
        </p:nvSpPr>
        <p:spPr>
          <a:xfrm>
            <a:off x="9126493" y="5374355"/>
            <a:ext cx="2449794" cy="341832"/>
          </a:xfrm>
          <a:prstGeom prst="rect">
            <a:avLst/>
          </a:prstGeom>
          <a:noFill/>
          <a:ln/>
        </p:spPr>
        <p:txBody>
          <a:bodyPr wrap="square" lIns="0" tIns="0" rIns="0" bIns="0" rtlCol="0" anchor="ctr"/>
          <a:lstStyle/>
          <a:p>
            <a:pPr algn="ctr">
              <a:lnSpc>
                <a:spcPct val="100000"/>
              </a:lnSpc>
            </a:pPr>
            <a:r>
              <a:rPr lang="en-US" sz="2243" b="1" dirty="0">
                <a:solidFill>
                  <a:srgbClr val="C87D59"/>
                </a:solidFill>
                <a:latin typeface="Oranienbaum" pitchFamily="34" charset="0"/>
                <a:ea typeface="Oranienbaum" pitchFamily="34" charset="-122"/>
                <a:cs typeface="Oranienbaum" pitchFamily="34" charset="-120"/>
              </a:rPr>
              <a:t>38</a:t>
            </a:r>
            <a:endParaRPr lang="en-US" sz="1600" dirty="0"/>
          </a:p>
        </p:txBody>
      </p:sp>
      <p:sp>
        <p:nvSpPr>
          <p:cNvPr id="39" name="Text 37"/>
          <p:cNvSpPr/>
          <p:nvPr/>
        </p:nvSpPr>
        <p:spPr>
          <a:xfrm>
            <a:off x="9164474" y="5754168"/>
            <a:ext cx="2373832" cy="189907"/>
          </a:xfrm>
          <a:prstGeom prst="rect">
            <a:avLst/>
          </a:prstGeom>
          <a:noFill/>
          <a:ln/>
        </p:spPr>
        <p:txBody>
          <a:bodyPr wrap="square" lIns="0" tIns="0" rIns="0" bIns="0" rtlCol="0" anchor="ctr"/>
          <a:lstStyle/>
          <a:p>
            <a:pPr algn="ctr">
              <a:lnSpc>
                <a:spcPct val="120000"/>
              </a:lnSpc>
            </a:pPr>
            <a:r>
              <a:rPr lang="en-US" sz="1047" dirty="0">
                <a:solidFill>
                  <a:srgbClr val="3D352E"/>
                </a:solidFill>
                <a:latin typeface="Quattrocento Sans" pitchFamily="34" charset="0"/>
                <a:ea typeface="Quattrocento Sans" pitchFamily="34" charset="-122"/>
                <a:cs typeface="Quattrocento Sans" pitchFamily="34" charset="-120"/>
              </a:rPr>
              <a:t>Cities Covered</a:t>
            </a:r>
            <a:endParaRPr lang="en-US" sz="1600" dirty="0"/>
          </a:p>
        </p:txBody>
      </p:sp>
      <p:sp>
        <p:nvSpPr>
          <p:cNvPr id="40" name="Text 38"/>
          <p:cNvSpPr/>
          <p:nvPr/>
        </p:nvSpPr>
        <p:spPr>
          <a:xfrm>
            <a:off x="6397675" y="6171963"/>
            <a:ext cx="5298393" cy="493757"/>
          </a:xfrm>
          <a:prstGeom prst="rect">
            <a:avLst/>
          </a:prstGeom>
          <a:noFill/>
          <a:ln/>
        </p:spPr>
        <p:txBody>
          <a:bodyPr wrap="square" lIns="0" tIns="0" rIns="0" bIns="0" rtlCol="0" anchor="ctr"/>
          <a:lstStyle/>
          <a:p>
            <a:pPr>
              <a:lnSpc>
                <a:spcPct val="140000"/>
              </a:lnSpc>
            </a:pPr>
            <a:r>
              <a:rPr lang="en-US" sz="1196" dirty="0">
                <a:solidFill>
                  <a:srgbClr val="3D352E"/>
                </a:solidFill>
                <a:latin typeface="Quattrocento Sans" pitchFamily="34" charset="0"/>
                <a:ea typeface="Quattrocento Sans" pitchFamily="34" charset="-122"/>
                <a:cs typeface="Quattrocento Sans" pitchFamily="34" charset="-120"/>
              </a:rPr>
              <a:t>Stores served as critical offline touchpoints that drove online retention, creating a perfect loop of omnichannel synergy.</a:t>
            </a:r>
            <a:endParaRPr lang="en-US" sz="1600" dirty="0"/>
          </a:p>
        </p:txBody>
      </p:sp>
    </p:spTree>
  </p:cSld>
  <p:clrMapOvr>
    <a:masterClrMapping/>
  </p:clrMapOvr>
  <p:transition>
    <p:fade/>
    <p:spd val="med"/>
  </p:transition>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F5F2"/>
        </a:solidFill>
      </p:bgPr>
    </p:bg>
    <p:spTree>
      <p:nvGrpSpPr>
        <p:cNvPr id="1" name=""/>
        <p:cNvGrpSpPr/>
        <p:nvPr/>
      </p:nvGrpSpPr>
      <p:grpSpPr>
        <a:xfrm>
          <a:off x="0" y="0"/>
          <a:ext cx="0" cy="0"/>
          <a:chOff x="0" y="0"/>
          <a:chExt cx="0" cy="0"/>
        </a:xfrm>
      </p:grpSpPr>
      <p:pic>
        <p:nvPicPr>
          <p:cNvPr id="2" name="Image 0" descr="https://kimi-img.moonshot.cn/pub/slides/okc/wi63a5hpigyng/chapter_financial_growth.png">    </p:cNvPr>
          <p:cNvPicPr>
            <a:picLocks noChangeAspect="1"/>
          </p:cNvPicPr>
          <p:nvPr/>
        </p:nvPicPr>
        <p:blipFill>
          <a:blip r:embed="rId1"/>
          <a:srcRect l="0" r="0" t="781" b="781"/>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4C42">
                  <a:alpha val="90000"/>
                </a:srgbClr>
              </a:gs>
              <a:gs pos="50000">
                <a:srgbClr val="5A4C42">
                  <a:alpha val="80000"/>
                </a:srgbClr>
              </a:gs>
              <a:gs pos="100000">
                <a:srgbClr val="5A4C42">
                  <a:alpha val="95000"/>
                </a:srgbClr>
              </a:gs>
            </a:gsLst>
            <a:lin ang="5400000" scaled="1"/>
          </a:gradFill>
          <a:ln/>
        </p:spPr>
      </p:sp>
      <p:sp>
        <p:nvSpPr>
          <p:cNvPr id="4" name="Text 1"/>
          <p:cNvSpPr/>
          <p:nvPr/>
        </p:nvSpPr>
        <p:spPr>
          <a:xfrm>
            <a:off x="7115274" y="2065734"/>
            <a:ext cx="4695825" cy="190500"/>
          </a:xfrm>
          <a:prstGeom prst="rect">
            <a:avLst/>
          </a:prstGeom>
          <a:noFill/>
          <a:ln/>
        </p:spPr>
        <p:txBody>
          <a:bodyPr wrap="square" lIns="0" tIns="0" rIns="0" bIns="0" rtlCol="0" anchor="ctr"/>
          <a:lstStyle/>
          <a:p>
            <a:pPr algn="r">
              <a:lnSpc>
                <a:spcPct val="120000"/>
              </a:lnSpc>
            </a:pPr>
            <a:r>
              <a:rPr lang="en-US" sz="1050" b="1" spc="315" kern="0" dirty="0">
                <a:solidFill>
                  <a:srgbClr val="C87D59"/>
                </a:solidFill>
                <a:latin typeface="Quattrocento Sans" pitchFamily="34" charset="0"/>
                <a:ea typeface="Quattrocento Sans" pitchFamily="34" charset="-122"/>
                <a:cs typeface="Quattrocento Sans" pitchFamily="34" charset="-120"/>
              </a:rPr>
              <a:t>Chapter Five</a:t>
            </a:r>
            <a:endParaRPr lang="en-US" sz="1600" dirty="0"/>
          </a:p>
        </p:txBody>
      </p:sp>
      <p:sp>
        <p:nvSpPr>
          <p:cNvPr id="5" name="Text 2"/>
          <p:cNvSpPr/>
          <p:nvPr/>
        </p:nvSpPr>
        <p:spPr>
          <a:xfrm>
            <a:off x="6800949" y="2484834"/>
            <a:ext cx="5010150" cy="1600200"/>
          </a:xfrm>
          <a:prstGeom prst="rect">
            <a:avLst/>
          </a:prstGeom>
          <a:noFill/>
          <a:ln/>
        </p:spPr>
        <p:txBody>
          <a:bodyPr wrap="square" lIns="0" tIns="0" rIns="0" bIns="0" rtlCol="0" anchor="ctr"/>
          <a:lstStyle/>
          <a:p>
            <a:pPr algn="r">
              <a:lnSpc>
                <a:spcPct val="90000"/>
              </a:lnSpc>
            </a:pPr>
            <a:r>
              <a:rPr lang="en-US" sz="6000" b="1" dirty="0">
                <a:solidFill>
                  <a:srgbClr val="F8F5F2"/>
                </a:solidFill>
                <a:latin typeface="Oranienbaum" pitchFamily="34" charset="0"/>
                <a:ea typeface="Oranienbaum" pitchFamily="34" charset="-122"/>
                <a:cs typeface="Oranienbaum" pitchFamily="34" charset="-120"/>
              </a:rPr>
              <a:t>Financial</a:t>
            </a:r>
            <a:endParaRPr lang="en-US" sz="1600" dirty="0"/>
          </a:p>
          <a:p>
            <a:pPr algn="r">
              <a:lnSpc>
                <a:spcPct val="90000"/>
              </a:lnSpc>
            </a:pPr>
            <a:r>
              <a:rPr lang="en-US" sz="6000" b="1" dirty="0">
                <a:solidFill>
                  <a:srgbClr val="F8F5F2"/>
                </a:solidFill>
                <a:latin typeface="Oranienbaum" pitchFamily="34" charset="0"/>
                <a:ea typeface="Oranienbaum" pitchFamily="34" charset="-122"/>
                <a:cs typeface="Oranienbaum" pitchFamily="34" charset="-120"/>
              </a:rPr>
              <a:t>Performance</a:t>
            </a:r>
            <a:endParaRPr lang="en-US" sz="1600" dirty="0"/>
          </a:p>
        </p:txBody>
      </p:sp>
      <p:sp>
        <p:nvSpPr>
          <p:cNvPr id="6" name="Text 3"/>
          <p:cNvSpPr/>
          <p:nvPr/>
        </p:nvSpPr>
        <p:spPr>
          <a:xfrm>
            <a:off x="7058124" y="4389834"/>
            <a:ext cx="4752975" cy="400050"/>
          </a:xfrm>
          <a:prstGeom prst="rect">
            <a:avLst/>
          </a:prstGeom>
          <a:noFill/>
          <a:ln/>
        </p:spPr>
        <p:txBody>
          <a:bodyPr wrap="square" lIns="0" tIns="0" rIns="0" bIns="0" rtlCol="0" anchor="ctr"/>
          <a:lstStyle/>
          <a:p>
            <a:pPr algn="r">
              <a:lnSpc>
                <a:spcPct val="140000"/>
              </a:lnSpc>
            </a:pPr>
            <a:r>
              <a:rPr lang="en-US" sz="1950" dirty="0">
                <a:solidFill>
                  <a:srgbClr val="F8F5F2">
                    <a:alpha val="90000"/>
                  </a:srgbClr>
                </a:solidFill>
                <a:latin typeface="Sorts Mill Goudy" pitchFamily="34" charset="0"/>
                <a:ea typeface="Sorts Mill Goudy" pitchFamily="34" charset="-122"/>
                <a:cs typeface="Sorts Mill Goudy" pitchFamily="34" charset="-120"/>
              </a:rPr>
              <a:t>Retention Metrics &amp; Unit Economics Analysis</a:t>
            </a:r>
            <a:endParaRPr lang="en-US" sz="1600" dirty="0"/>
          </a:p>
        </p:txBody>
      </p:sp>
    </p:spTree>
  </p:cSld>
  <p:clrMapOvr>
    <a:masterClrMapping/>
  </p:clrMapOvr>
  <p:transition>
    <p:fade/>
    <p:spd val="med"/>
  </p:transition>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39610" y="339610"/>
            <a:ext cx="11563721" cy="135844"/>
          </a:xfrm>
          <a:prstGeom prst="rect">
            <a:avLst/>
          </a:prstGeom>
          <a:noFill/>
          <a:ln/>
        </p:spPr>
        <p:txBody>
          <a:bodyPr wrap="square" lIns="0" tIns="0" rIns="0" bIns="0" rtlCol="0" anchor="ctr"/>
          <a:lstStyle/>
          <a:p>
            <a:pPr>
              <a:lnSpc>
                <a:spcPct val="110000"/>
              </a:lnSpc>
            </a:pPr>
            <a:r>
              <a:rPr lang="en-US" sz="802" b="1" spc="201" kern="0" dirty="0">
                <a:solidFill>
                  <a:srgbClr val="C87D59"/>
                </a:solidFill>
                <a:latin typeface="Quattrocento Sans" pitchFamily="34" charset="0"/>
                <a:ea typeface="Quattrocento Sans" pitchFamily="34" charset="-122"/>
                <a:cs typeface="Quattrocento Sans" pitchFamily="34" charset="-120"/>
              </a:rPr>
              <a:t>Financial Performance</a:t>
            </a:r>
            <a:endParaRPr lang="en-US" sz="1600" dirty="0"/>
          </a:p>
        </p:txBody>
      </p:sp>
      <p:sp>
        <p:nvSpPr>
          <p:cNvPr id="3" name="Text 1"/>
          <p:cNvSpPr/>
          <p:nvPr/>
        </p:nvSpPr>
        <p:spPr>
          <a:xfrm>
            <a:off x="339610" y="543376"/>
            <a:ext cx="11665604" cy="339610"/>
          </a:xfrm>
          <a:prstGeom prst="rect">
            <a:avLst/>
          </a:prstGeom>
          <a:noFill/>
          <a:ln/>
        </p:spPr>
        <p:txBody>
          <a:bodyPr wrap="square" lIns="0" tIns="0" rIns="0" bIns="0" rtlCol="0" anchor="ctr"/>
          <a:lstStyle/>
          <a:p>
            <a:pPr>
              <a:lnSpc>
                <a:spcPct val="90000"/>
              </a:lnSpc>
            </a:pPr>
            <a:r>
              <a:rPr lang="en-US" sz="2407" b="1" dirty="0">
                <a:solidFill>
                  <a:srgbClr val="5A4C42"/>
                </a:solidFill>
                <a:latin typeface="Oranienbaum" pitchFamily="34" charset="0"/>
                <a:ea typeface="Oranienbaum" pitchFamily="34" charset="-122"/>
                <a:cs typeface="Oranienbaum" pitchFamily="34" charset="-120"/>
              </a:rPr>
              <a:t>The Retention Surge: From 55% to 70% Repeat Revenue</a:t>
            </a:r>
            <a:endParaRPr lang="en-US" sz="1600" dirty="0"/>
          </a:p>
        </p:txBody>
      </p:sp>
      <p:sp>
        <p:nvSpPr>
          <p:cNvPr id="4" name="Shape 2"/>
          <p:cNvSpPr/>
          <p:nvPr/>
        </p:nvSpPr>
        <p:spPr>
          <a:xfrm>
            <a:off x="339610" y="1052791"/>
            <a:ext cx="6223354" cy="4228145"/>
          </a:xfrm>
          <a:custGeom>
            <a:avLst/>
            <a:gdLst/>
            <a:ahLst/>
            <a:cxnLst/>
            <a:rect l="l" t="t" r="r" b="b"/>
            <a:pathLst>
              <a:path w="6223354" h="4228145">
                <a:moveTo>
                  <a:pt x="67904" y="0"/>
                </a:moveTo>
                <a:lnTo>
                  <a:pt x="6155450" y="0"/>
                </a:lnTo>
                <a:cubicBezTo>
                  <a:pt x="6192927" y="0"/>
                  <a:pt x="6223354" y="30427"/>
                  <a:pt x="6223354" y="67904"/>
                </a:cubicBezTo>
                <a:lnTo>
                  <a:pt x="6223354" y="4160241"/>
                </a:lnTo>
                <a:cubicBezTo>
                  <a:pt x="6223354" y="4197718"/>
                  <a:pt x="6192927" y="4228145"/>
                  <a:pt x="6155450" y="4228145"/>
                </a:cubicBezTo>
                <a:lnTo>
                  <a:pt x="67904" y="4228145"/>
                </a:lnTo>
                <a:cubicBezTo>
                  <a:pt x="30427" y="4228145"/>
                  <a:pt x="0" y="4197718"/>
                  <a:pt x="0" y="4160241"/>
                </a:cubicBezTo>
                <a:lnTo>
                  <a:pt x="0" y="67904"/>
                </a:lnTo>
                <a:cubicBezTo>
                  <a:pt x="0" y="30427"/>
                  <a:pt x="30427" y="0"/>
                  <a:pt x="67904" y="0"/>
                </a:cubicBezTo>
                <a:close/>
              </a:path>
            </a:pathLst>
          </a:custGeom>
          <a:solidFill>
            <a:srgbClr val="FFFFFF"/>
          </a:solidFill>
          <a:ln/>
          <a:effectLst>
            <a:outerShdw sx="100000" sy="100000" kx="0" ky="0" algn="bl" rotWithShape="0" blurRad="25471" dist="8490" dir="5400000">
              <a:srgbClr val="000000">
                <a:alpha val="10196"/>
              </a:srgbClr>
            </a:outerShdw>
          </a:effectLst>
        </p:spPr>
      </p:sp>
      <p:sp>
        <p:nvSpPr>
          <p:cNvPr id="5" name="Text 3"/>
          <p:cNvSpPr/>
          <p:nvPr/>
        </p:nvSpPr>
        <p:spPr>
          <a:xfrm>
            <a:off x="543376" y="1256557"/>
            <a:ext cx="5900724" cy="237727"/>
          </a:xfrm>
          <a:prstGeom prst="rect">
            <a:avLst/>
          </a:prstGeom>
          <a:noFill/>
          <a:ln/>
        </p:spPr>
        <p:txBody>
          <a:bodyPr wrap="square" lIns="0" tIns="0" rIns="0" bIns="0" rtlCol="0" anchor="ctr"/>
          <a:lstStyle/>
          <a:p>
            <a:pPr>
              <a:lnSpc>
                <a:spcPct val="120000"/>
              </a:lnSpc>
            </a:pPr>
            <a:r>
              <a:rPr lang="en-US" sz="1337" b="1" dirty="0">
                <a:solidFill>
                  <a:srgbClr val="5A4C42"/>
                </a:solidFill>
                <a:latin typeface="Oranienbaum" pitchFamily="34" charset="0"/>
                <a:ea typeface="Oranienbaum" pitchFamily="34" charset="-122"/>
                <a:cs typeface="Oranienbaum" pitchFamily="34" charset="-120"/>
              </a:rPr>
              <a:t>Nykaa's Retention Trajectory (FY2019-2021)</a:t>
            </a:r>
            <a:endParaRPr lang="en-US" sz="1600" dirty="0"/>
          </a:p>
        </p:txBody>
      </p:sp>
      <p:pic>
        <p:nvPicPr>
          <p:cNvPr id="6" name="Image 0" descr="https://kimi-img.moonshot.cn/pub/slides/26-02-15-10:22:43-d68irsppue5mfm0evmag.png">    </p:cNvPr>
          <p:cNvPicPr>
            <a:picLocks noChangeAspect="1"/>
          </p:cNvPicPr>
          <p:nvPr/>
        </p:nvPicPr>
        <p:blipFill>
          <a:blip r:embed="rId1"/>
          <a:srcRect l="0" r="0" t="28" b="28"/>
          <a:stretch/>
        </p:blipFill>
        <p:spPr>
          <a:xfrm>
            <a:off x="543376" y="1630128"/>
            <a:ext cx="5085660" cy="2377270"/>
          </a:xfrm>
          <a:prstGeom prst="roundRect">
            <a:avLst>
              <a:gd name="adj" fmla="val 0"/>
            </a:avLst>
          </a:prstGeom>
        </p:spPr>
      </p:pic>
      <p:sp>
        <p:nvSpPr>
          <p:cNvPr id="7" name="Shape 4"/>
          <p:cNvSpPr/>
          <p:nvPr/>
        </p:nvSpPr>
        <p:spPr>
          <a:xfrm>
            <a:off x="560357" y="4143242"/>
            <a:ext cx="5798841" cy="933928"/>
          </a:xfrm>
          <a:custGeom>
            <a:avLst/>
            <a:gdLst/>
            <a:ahLst/>
            <a:cxnLst/>
            <a:rect l="l" t="t" r="r" b="b"/>
            <a:pathLst>
              <a:path w="5798841" h="933928">
                <a:moveTo>
                  <a:pt x="33961" y="0"/>
                </a:moveTo>
                <a:lnTo>
                  <a:pt x="5730917" y="0"/>
                </a:lnTo>
                <a:cubicBezTo>
                  <a:pt x="5768430" y="0"/>
                  <a:pt x="5798841" y="30411"/>
                  <a:pt x="5798841" y="67925"/>
                </a:cubicBezTo>
                <a:lnTo>
                  <a:pt x="5798841" y="866003"/>
                </a:lnTo>
                <a:cubicBezTo>
                  <a:pt x="5798841" y="903517"/>
                  <a:pt x="5768430" y="933928"/>
                  <a:pt x="5730917" y="933928"/>
                </a:cubicBezTo>
                <a:lnTo>
                  <a:pt x="33961" y="933928"/>
                </a:lnTo>
                <a:cubicBezTo>
                  <a:pt x="15205" y="933928"/>
                  <a:pt x="0" y="918723"/>
                  <a:pt x="0" y="899967"/>
                </a:cubicBezTo>
                <a:lnTo>
                  <a:pt x="0" y="33961"/>
                </a:lnTo>
                <a:cubicBezTo>
                  <a:pt x="0" y="15217"/>
                  <a:pt x="15217" y="0"/>
                  <a:pt x="33961" y="0"/>
                </a:cubicBezTo>
                <a:close/>
              </a:path>
            </a:pathLst>
          </a:custGeom>
          <a:solidFill>
            <a:srgbClr val="C87D59">
              <a:alpha val="10196"/>
            </a:srgbClr>
          </a:solidFill>
          <a:ln/>
        </p:spPr>
      </p:sp>
      <p:sp>
        <p:nvSpPr>
          <p:cNvPr id="8" name="Shape 5"/>
          <p:cNvSpPr/>
          <p:nvPr/>
        </p:nvSpPr>
        <p:spPr>
          <a:xfrm>
            <a:off x="560357" y="4143242"/>
            <a:ext cx="33961" cy="933928"/>
          </a:xfrm>
          <a:custGeom>
            <a:avLst/>
            <a:gdLst/>
            <a:ahLst/>
            <a:cxnLst/>
            <a:rect l="l" t="t" r="r" b="b"/>
            <a:pathLst>
              <a:path w="33961" h="933928">
                <a:moveTo>
                  <a:pt x="33961" y="0"/>
                </a:moveTo>
                <a:lnTo>
                  <a:pt x="33961" y="0"/>
                </a:lnTo>
                <a:lnTo>
                  <a:pt x="33961" y="933928"/>
                </a:lnTo>
                <a:lnTo>
                  <a:pt x="33961" y="933928"/>
                </a:lnTo>
                <a:cubicBezTo>
                  <a:pt x="15205" y="933928"/>
                  <a:pt x="0" y="918723"/>
                  <a:pt x="0" y="899967"/>
                </a:cubicBezTo>
                <a:lnTo>
                  <a:pt x="0" y="33961"/>
                </a:lnTo>
                <a:cubicBezTo>
                  <a:pt x="0" y="15205"/>
                  <a:pt x="15205" y="0"/>
                  <a:pt x="33961" y="0"/>
                </a:cubicBezTo>
                <a:close/>
              </a:path>
            </a:pathLst>
          </a:custGeom>
          <a:solidFill>
            <a:srgbClr val="C87D59"/>
          </a:solidFill>
          <a:ln/>
        </p:spPr>
      </p:sp>
      <p:sp>
        <p:nvSpPr>
          <p:cNvPr id="9" name="Text 6"/>
          <p:cNvSpPr/>
          <p:nvPr/>
        </p:nvSpPr>
        <p:spPr>
          <a:xfrm>
            <a:off x="713181" y="4279086"/>
            <a:ext cx="5578095" cy="662240"/>
          </a:xfrm>
          <a:prstGeom prst="rect">
            <a:avLst/>
          </a:prstGeom>
          <a:noFill/>
          <a:ln/>
        </p:spPr>
        <p:txBody>
          <a:bodyPr wrap="square" lIns="0" tIns="0" rIns="0" bIns="0" rtlCol="0" anchor="ctr"/>
          <a:lstStyle/>
          <a:p>
            <a:pPr>
              <a:lnSpc>
                <a:spcPct val="140000"/>
              </a:lnSpc>
            </a:pPr>
            <a:r>
              <a:rPr lang="en-US" sz="1070" b="1" dirty="0">
                <a:solidFill>
                  <a:srgbClr val="C87D59"/>
                </a:solidFill>
                <a:latin typeface="Quattrocento Sans" pitchFamily="34" charset="0"/>
                <a:ea typeface="Quattrocento Sans" pitchFamily="34" charset="-122"/>
                <a:cs typeface="Quattrocento Sans" pitchFamily="34" charset="-120"/>
              </a:rPr>
              <a:t>Industry-Defining Surge:</a:t>
            </a:r>
            <a:pPr>
              <a:lnSpc>
                <a:spcPct val="140000"/>
              </a:lnSpc>
            </a:pPr>
            <a:r>
              <a:rPr lang="en-US" sz="1070" dirty="0">
                <a:solidFill>
                  <a:srgbClr val="3D352E"/>
                </a:solidFill>
                <a:latin typeface="Quattrocento Sans" pitchFamily="34" charset="0"/>
                <a:ea typeface="Quattrocento Sans" pitchFamily="34" charset="-122"/>
                <a:cs typeface="Quattrocento Sans" pitchFamily="34" charset="-120"/>
              </a:rPr>
              <a:t> The 70% repeat order rate reached in FY2021 represented absolute market capture and deep ecosystem lock-in, guaranteeing predictable recurring revenue.</a:t>
            </a:r>
            <a:endParaRPr lang="en-US" sz="1600" dirty="0"/>
          </a:p>
        </p:txBody>
      </p:sp>
      <p:sp>
        <p:nvSpPr>
          <p:cNvPr id="10" name="Shape 7"/>
          <p:cNvSpPr/>
          <p:nvPr/>
        </p:nvSpPr>
        <p:spPr>
          <a:xfrm>
            <a:off x="339610" y="5450741"/>
            <a:ext cx="6223354" cy="1409382"/>
          </a:xfrm>
          <a:custGeom>
            <a:avLst/>
            <a:gdLst/>
            <a:ahLst/>
            <a:cxnLst/>
            <a:rect l="l" t="t" r="r" b="b"/>
            <a:pathLst>
              <a:path w="6223354" h="1409382">
                <a:moveTo>
                  <a:pt x="67918" y="0"/>
                </a:moveTo>
                <a:lnTo>
                  <a:pt x="6155436" y="0"/>
                </a:lnTo>
                <a:cubicBezTo>
                  <a:pt x="6192946" y="0"/>
                  <a:pt x="6223354" y="30408"/>
                  <a:pt x="6223354" y="67918"/>
                </a:cubicBezTo>
                <a:lnTo>
                  <a:pt x="6223354" y="1341464"/>
                </a:lnTo>
                <a:cubicBezTo>
                  <a:pt x="6223354" y="1378974"/>
                  <a:pt x="6192946" y="1409382"/>
                  <a:pt x="6155436" y="1409382"/>
                </a:cubicBezTo>
                <a:lnTo>
                  <a:pt x="67918" y="1409382"/>
                </a:lnTo>
                <a:cubicBezTo>
                  <a:pt x="30408" y="1409382"/>
                  <a:pt x="0" y="1378974"/>
                  <a:pt x="0" y="1341464"/>
                </a:cubicBezTo>
                <a:lnTo>
                  <a:pt x="0" y="67918"/>
                </a:lnTo>
                <a:cubicBezTo>
                  <a:pt x="0" y="30408"/>
                  <a:pt x="30408" y="0"/>
                  <a:pt x="67918" y="0"/>
                </a:cubicBezTo>
                <a:close/>
              </a:path>
            </a:pathLst>
          </a:custGeom>
          <a:solidFill>
            <a:srgbClr val="5A4C42"/>
          </a:solidFill>
          <a:ln/>
        </p:spPr>
      </p:sp>
      <p:sp>
        <p:nvSpPr>
          <p:cNvPr id="11" name="Text 8"/>
          <p:cNvSpPr/>
          <p:nvPr/>
        </p:nvSpPr>
        <p:spPr>
          <a:xfrm>
            <a:off x="543376" y="5654507"/>
            <a:ext cx="5900724" cy="237727"/>
          </a:xfrm>
          <a:prstGeom prst="rect">
            <a:avLst/>
          </a:prstGeom>
          <a:noFill/>
          <a:ln/>
        </p:spPr>
        <p:txBody>
          <a:bodyPr wrap="square" lIns="0" tIns="0" rIns="0" bIns="0" rtlCol="0" anchor="ctr"/>
          <a:lstStyle/>
          <a:p>
            <a:pPr>
              <a:lnSpc>
                <a:spcPct val="120000"/>
              </a:lnSpc>
            </a:pPr>
            <a:r>
              <a:rPr lang="en-US" sz="1337" b="1" dirty="0">
                <a:solidFill>
                  <a:srgbClr val="FFFFFF"/>
                </a:solidFill>
                <a:latin typeface="Oranienbaum" pitchFamily="34" charset="0"/>
                <a:ea typeface="Oranienbaum" pitchFamily="34" charset="-122"/>
                <a:cs typeface="Oranienbaum" pitchFamily="34" charset="-120"/>
              </a:rPr>
              <a:t>The Community-Retention Correlation</a:t>
            </a:r>
            <a:endParaRPr lang="en-US" sz="1600" dirty="0"/>
          </a:p>
        </p:txBody>
      </p:sp>
      <p:sp>
        <p:nvSpPr>
          <p:cNvPr id="12" name="Text 9"/>
          <p:cNvSpPr/>
          <p:nvPr/>
        </p:nvSpPr>
        <p:spPr>
          <a:xfrm>
            <a:off x="543376" y="5994117"/>
            <a:ext cx="5883744" cy="662240"/>
          </a:xfrm>
          <a:prstGeom prst="rect">
            <a:avLst/>
          </a:prstGeom>
          <a:noFill/>
          <a:ln/>
        </p:spPr>
        <p:txBody>
          <a:bodyPr wrap="square" lIns="0" tIns="0" rIns="0" bIns="0" rtlCol="0" anchor="ctr"/>
          <a:lstStyle/>
          <a:p>
            <a:pPr>
              <a:lnSpc>
                <a:spcPct val="140000"/>
              </a:lnSpc>
            </a:pPr>
            <a:r>
              <a:rPr lang="en-US" sz="1070" dirty="0">
                <a:solidFill>
                  <a:srgbClr val="FFFFFF"/>
                </a:solidFill>
                <a:latin typeface="Quattrocento Sans" pitchFamily="34" charset="0"/>
                <a:ea typeface="Quattrocento Sans" pitchFamily="34" charset="-122"/>
                <a:cs typeface="Quattrocento Sans" pitchFamily="34" charset="-120"/>
              </a:rPr>
              <a:t>The data revealed a clear correlation: Nykaa's network reached 1 million members by 2019. Two years later, repeat revenue hit 70%. This lagging indicator validated the content investment strategy.</a:t>
            </a:r>
            <a:endParaRPr lang="en-US" sz="1600" dirty="0"/>
          </a:p>
        </p:txBody>
      </p:sp>
      <p:sp>
        <p:nvSpPr>
          <p:cNvPr id="13" name="Shape 10"/>
          <p:cNvSpPr/>
          <p:nvPr/>
        </p:nvSpPr>
        <p:spPr>
          <a:xfrm>
            <a:off x="6765403" y="1069772"/>
            <a:ext cx="5094150" cy="3226295"/>
          </a:xfrm>
          <a:custGeom>
            <a:avLst/>
            <a:gdLst/>
            <a:ahLst/>
            <a:cxnLst/>
            <a:rect l="l" t="t" r="r" b="b"/>
            <a:pathLst>
              <a:path w="5094150" h="3226295">
                <a:moveTo>
                  <a:pt x="33961" y="0"/>
                </a:moveTo>
                <a:lnTo>
                  <a:pt x="5060189" y="0"/>
                </a:lnTo>
                <a:cubicBezTo>
                  <a:pt x="5078946" y="0"/>
                  <a:pt x="5094150" y="15205"/>
                  <a:pt x="5094150" y="33961"/>
                </a:cubicBezTo>
                <a:lnTo>
                  <a:pt x="5094150" y="3158382"/>
                </a:lnTo>
                <a:cubicBezTo>
                  <a:pt x="5094150" y="3195889"/>
                  <a:pt x="5063745" y="3226295"/>
                  <a:pt x="5026237" y="3226295"/>
                </a:cubicBezTo>
                <a:lnTo>
                  <a:pt x="67914" y="3226295"/>
                </a:lnTo>
                <a:cubicBezTo>
                  <a:pt x="30406" y="3226295"/>
                  <a:pt x="0" y="3195889"/>
                  <a:pt x="0" y="3158382"/>
                </a:cubicBezTo>
                <a:lnTo>
                  <a:pt x="0" y="33961"/>
                </a:lnTo>
                <a:cubicBezTo>
                  <a:pt x="0" y="15217"/>
                  <a:pt x="15217" y="0"/>
                  <a:pt x="33961" y="0"/>
                </a:cubicBezTo>
                <a:close/>
              </a:path>
            </a:pathLst>
          </a:custGeom>
          <a:solidFill>
            <a:srgbClr val="FFFFFF"/>
          </a:solidFill>
          <a:ln/>
          <a:effectLst>
            <a:outerShdw sx="100000" sy="100000" kx="0" ky="0" algn="bl" rotWithShape="0" blurRad="25471" dist="8490" dir="5400000">
              <a:srgbClr val="000000">
                <a:alpha val="10196"/>
              </a:srgbClr>
            </a:outerShdw>
          </a:effectLst>
        </p:spPr>
      </p:sp>
      <p:sp>
        <p:nvSpPr>
          <p:cNvPr id="14" name="Shape 11"/>
          <p:cNvSpPr/>
          <p:nvPr/>
        </p:nvSpPr>
        <p:spPr>
          <a:xfrm>
            <a:off x="6765403" y="1069772"/>
            <a:ext cx="5094150" cy="33961"/>
          </a:xfrm>
          <a:custGeom>
            <a:avLst/>
            <a:gdLst/>
            <a:ahLst/>
            <a:cxnLst/>
            <a:rect l="l" t="t" r="r" b="b"/>
            <a:pathLst>
              <a:path w="5094150" h="33961">
                <a:moveTo>
                  <a:pt x="33961" y="0"/>
                </a:moveTo>
                <a:lnTo>
                  <a:pt x="5060189" y="0"/>
                </a:lnTo>
                <a:cubicBezTo>
                  <a:pt x="5078946" y="0"/>
                  <a:pt x="5094150" y="15205"/>
                  <a:pt x="5094150" y="33961"/>
                </a:cubicBezTo>
                <a:lnTo>
                  <a:pt x="5094150" y="33961"/>
                </a:lnTo>
                <a:lnTo>
                  <a:pt x="0" y="33961"/>
                </a:lnTo>
                <a:lnTo>
                  <a:pt x="0" y="33961"/>
                </a:lnTo>
                <a:cubicBezTo>
                  <a:pt x="0" y="15205"/>
                  <a:pt x="15205" y="0"/>
                  <a:pt x="33961" y="0"/>
                </a:cubicBezTo>
                <a:close/>
              </a:path>
            </a:pathLst>
          </a:custGeom>
          <a:solidFill>
            <a:srgbClr val="C87D59"/>
          </a:solidFill>
          <a:ln/>
        </p:spPr>
      </p:sp>
      <p:sp>
        <p:nvSpPr>
          <p:cNvPr id="15" name="Text 12"/>
          <p:cNvSpPr/>
          <p:nvPr/>
        </p:nvSpPr>
        <p:spPr>
          <a:xfrm>
            <a:off x="6969169" y="1290518"/>
            <a:ext cx="4771521" cy="237727"/>
          </a:xfrm>
          <a:prstGeom prst="rect">
            <a:avLst/>
          </a:prstGeom>
          <a:noFill/>
          <a:ln/>
        </p:spPr>
        <p:txBody>
          <a:bodyPr wrap="square" lIns="0" tIns="0" rIns="0" bIns="0" rtlCol="0" anchor="ctr"/>
          <a:lstStyle/>
          <a:p>
            <a:pPr>
              <a:lnSpc>
                <a:spcPct val="120000"/>
              </a:lnSpc>
            </a:pPr>
            <a:r>
              <a:rPr lang="en-US" sz="1337" b="1" dirty="0">
                <a:solidFill>
                  <a:srgbClr val="5A4C42"/>
                </a:solidFill>
                <a:latin typeface="Oranienbaum" pitchFamily="34" charset="0"/>
                <a:ea typeface="Oranienbaum" pitchFamily="34" charset="-122"/>
                <a:cs typeface="Oranienbaum" pitchFamily="34" charset="-120"/>
              </a:rPr>
              <a:t>Retention Metrics by Year</a:t>
            </a:r>
            <a:endParaRPr lang="en-US" sz="1600" dirty="0"/>
          </a:p>
        </p:txBody>
      </p:sp>
      <p:sp>
        <p:nvSpPr>
          <p:cNvPr id="16" name="Shape 13"/>
          <p:cNvSpPr/>
          <p:nvPr/>
        </p:nvSpPr>
        <p:spPr>
          <a:xfrm>
            <a:off x="6969169" y="2346139"/>
            <a:ext cx="4686618" cy="5660"/>
          </a:xfrm>
          <a:custGeom>
            <a:avLst/>
            <a:gdLst/>
            <a:ahLst/>
            <a:cxnLst/>
            <a:rect l="l" t="t" r="r" b="b"/>
            <a:pathLst>
              <a:path w="4686618" h="5660">
                <a:moveTo>
                  <a:pt x="0" y="0"/>
                </a:moveTo>
                <a:lnTo>
                  <a:pt x="4686618" y="0"/>
                </a:lnTo>
                <a:lnTo>
                  <a:pt x="4686618" y="5660"/>
                </a:lnTo>
                <a:lnTo>
                  <a:pt x="0" y="5660"/>
                </a:lnTo>
                <a:lnTo>
                  <a:pt x="0" y="0"/>
                </a:lnTo>
                <a:close/>
              </a:path>
            </a:pathLst>
          </a:custGeom>
          <a:solidFill>
            <a:srgbClr val="A79A8F">
              <a:alpha val="30196"/>
            </a:srgbClr>
          </a:solidFill>
          <a:ln/>
        </p:spPr>
      </p:sp>
      <p:sp>
        <p:nvSpPr>
          <p:cNvPr id="17" name="Shape 14"/>
          <p:cNvSpPr/>
          <p:nvPr/>
        </p:nvSpPr>
        <p:spPr>
          <a:xfrm>
            <a:off x="6969169" y="1664089"/>
            <a:ext cx="543376" cy="543376"/>
          </a:xfrm>
          <a:custGeom>
            <a:avLst/>
            <a:gdLst/>
            <a:ahLst/>
            <a:cxnLst/>
            <a:rect l="l" t="t" r="r" b="b"/>
            <a:pathLst>
              <a:path w="543376" h="543376">
                <a:moveTo>
                  <a:pt x="271688" y="0"/>
                </a:moveTo>
                <a:lnTo>
                  <a:pt x="271688" y="0"/>
                </a:lnTo>
                <a:cubicBezTo>
                  <a:pt x="421737" y="0"/>
                  <a:pt x="543376" y="121639"/>
                  <a:pt x="543376" y="271688"/>
                </a:cubicBezTo>
                <a:lnTo>
                  <a:pt x="543376" y="271688"/>
                </a:lnTo>
                <a:cubicBezTo>
                  <a:pt x="543376" y="421737"/>
                  <a:pt x="421737" y="543376"/>
                  <a:pt x="271688" y="543376"/>
                </a:cubicBezTo>
                <a:lnTo>
                  <a:pt x="271688" y="543376"/>
                </a:lnTo>
                <a:cubicBezTo>
                  <a:pt x="121639" y="543376"/>
                  <a:pt x="0" y="421737"/>
                  <a:pt x="0" y="271688"/>
                </a:cubicBezTo>
                <a:lnTo>
                  <a:pt x="0" y="271688"/>
                </a:lnTo>
                <a:cubicBezTo>
                  <a:pt x="0" y="121639"/>
                  <a:pt x="121639" y="0"/>
                  <a:pt x="271688" y="0"/>
                </a:cubicBezTo>
                <a:close/>
              </a:path>
            </a:pathLst>
          </a:custGeom>
          <a:solidFill>
            <a:srgbClr val="5A4C42"/>
          </a:solidFill>
          <a:ln/>
        </p:spPr>
      </p:sp>
      <p:sp>
        <p:nvSpPr>
          <p:cNvPr id="18" name="Text 15"/>
          <p:cNvSpPr/>
          <p:nvPr/>
        </p:nvSpPr>
        <p:spPr>
          <a:xfrm>
            <a:off x="7000300" y="1816914"/>
            <a:ext cx="483944" cy="237727"/>
          </a:xfrm>
          <a:prstGeom prst="rect">
            <a:avLst/>
          </a:prstGeom>
          <a:noFill/>
          <a:ln/>
        </p:spPr>
        <p:txBody>
          <a:bodyPr wrap="square" lIns="0" tIns="0" rIns="0" bIns="0" rtlCol="0" anchor="ctr"/>
          <a:lstStyle/>
          <a:p>
            <a:pPr algn="ctr">
              <a:lnSpc>
                <a:spcPct val="120000"/>
              </a:lnSpc>
            </a:pPr>
            <a:r>
              <a:rPr lang="en-US" sz="1337" b="1" dirty="0">
                <a:solidFill>
                  <a:srgbClr val="FFFFFF"/>
                </a:solidFill>
                <a:latin typeface="Oranienbaum" pitchFamily="34" charset="0"/>
                <a:ea typeface="Oranienbaum" pitchFamily="34" charset="-122"/>
                <a:cs typeface="Oranienbaum" pitchFamily="34" charset="-120"/>
              </a:rPr>
              <a:t>FY19</a:t>
            </a:r>
            <a:endParaRPr lang="en-US" sz="1600" dirty="0"/>
          </a:p>
        </p:txBody>
      </p:sp>
      <p:sp>
        <p:nvSpPr>
          <p:cNvPr id="19" name="Text 16"/>
          <p:cNvSpPr/>
          <p:nvPr/>
        </p:nvSpPr>
        <p:spPr>
          <a:xfrm>
            <a:off x="7648389" y="1732011"/>
            <a:ext cx="1129203" cy="203766"/>
          </a:xfrm>
          <a:prstGeom prst="rect">
            <a:avLst/>
          </a:prstGeom>
          <a:noFill/>
          <a:ln/>
        </p:spPr>
        <p:txBody>
          <a:bodyPr wrap="square" lIns="0" tIns="0" rIns="0" bIns="0" rtlCol="0" anchor="ctr"/>
          <a:lstStyle/>
          <a:p>
            <a:pPr>
              <a:lnSpc>
                <a:spcPct val="130000"/>
              </a:lnSpc>
            </a:pPr>
            <a:r>
              <a:rPr lang="en-US" sz="1070" b="1" dirty="0">
                <a:solidFill>
                  <a:srgbClr val="5A4C42"/>
                </a:solidFill>
                <a:latin typeface="Quattrocento Sans" pitchFamily="34" charset="0"/>
                <a:ea typeface="Quattrocento Sans" pitchFamily="34" charset="-122"/>
                <a:cs typeface="Quattrocento Sans" pitchFamily="34" charset="-120"/>
              </a:rPr>
              <a:t>Repeat Revenue</a:t>
            </a:r>
            <a:endParaRPr lang="en-US" sz="1600" dirty="0"/>
          </a:p>
        </p:txBody>
      </p:sp>
      <p:sp>
        <p:nvSpPr>
          <p:cNvPr id="20" name="Text 17"/>
          <p:cNvSpPr/>
          <p:nvPr/>
        </p:nvSpPr>
        <p:spPr>
          <a:xfrm>
            <a:off x="11244453" y="1698050"/>
            <a:ext cx="509415" cy="271688"/>
          </a:xfrm>
          <a:prstGeom prst="rect">
            <a:avLst/>
          </a:prstGeom>
          <a:noFill/>
          <a:ln/>
        </p:spPr>
        <p:txBody>
          <a:bodyPr wrap="square" lIns="0" tIns="0" rIns="0" bIns="0" rtlCol="0" anchor="ctr"/>
          <a:lstStyle/>
          <a:p>
            <a:pPr>
              <a:lnSpc>
                <a:spcPct val="110000"/>
              </a:lnSpc>
            </a:pPr>
            <a:r>
              <a:rPr lang="en-US" sz="1604" b="1" dirty="0">
                <a:solidFill>
                  <a:srgbClr val="C87D59"/>
                </a:solidFill>
                <a:latin typeface="Quattrocento Sans" pitchFamily="34" charset="0"/>
                <a:ea typeface="Quattrocento Sans" pitchFamily="34" charset="-122"/>
                <a:cs typeface="Quattrocento Sans" pitchFamily="34" charset="-120"/>
              </a:rPr>
              <a:t>58%</a:t>
            </a:r>
            <a:endParaRPr lang="en-US" sz="1600" dirty="0"/>
          </a:p>
        </p:txBody>
      </p:sp>
      <p:sp>
        <p:nvSpPr>
          <p:cNvPr id="21" name="Text 18"/>
          <p:cNvSpPr/>
          <p:nvPr/>
        </p:nvSpPr>
        <p:spPr>
          <a:xfrm>
            <a:off x="7648389" y="2003699"/>
            <a:ext cx="4066830" cy="169805"/>
          </a:xfrm>
          <a:prstGeom prst="rect">
            <a:avLst/>
          </a:prstGeom>
          <a:noFill/>
          <a:ln/>
        </p:spPr>
        <p:txBody>
          <a:bodyPr wrap="square" lIns="0" tIns="0" rIns="0" bIns="0" rtlCol="0" anchor="ctr"/>
          <a:lstStyle/>
          <a:p>
            <a:pPr>
              <a:lnSpc>
                <a:spcPct val="120000"/>
              </a:lnSpc>
            </a:pPr>
            <a:r>
              <a:rPr lang="en-US" sz="936" dirty="0">
                <a:solidFill>
                  <a:srgbClr val="A79A8F"/>
                </a:solidFill>
                <a:latin typeface="Quattrocento Sans" pitchFamily="34" charset="0"/>
                <a:ea typeface="Quattrocento Sans" pitchFamily="34" charset="-122"/>
                <a:cs typeface="Quattrocento Sans" pitchFamily="34" charset="-120"/>
              </a:rPr>
              <a:t>Already healthy reliance on returning customers</a:t>
            </a:r>
            <a:endParaRPr lang="en-US" sz="1600" dirty="0"/>
          </a:p>
        </p:txBody>
      </p:sp>
      <p:sp>
        <p:nvSpPr>
          <p:cNvPr id="22" name="Shape 19"/>
          <p:cNvSpPr/>
          <p:nvPr/>
        </p:nvSpPr>
        <p:spPr>
          <a:xfrm>
            <a:off x="6969169" y="3166866"/>
            <a:ext cx="4686618" cy="5660"/>
          </a:xfrm>
          <a:custGeom>
            <a:avLst/>
            <a:gdLst/>
            <a:ahLst/>
            <a:cxnLst/>
            <a:rect l="l" t="t" r="r" b="b"/>
            <a:pathLst>
              <a:path w="4686618" h="5660">
                <a:moveTo>
                  <a:pt x="0" y="0"/>
                </a:moveTo>
                <a:lnTo>
                  <a:pt x="4686618" y="0"/>
                </a:lnTo>
                <a:lnTo>
                  <a:pt x="4686618" y="5660"/>
                </a:lnTo>
                <a:lnTo>
                  <a:pt x="0" y="5660"/>
                </a:lnTo>
                <a:lnTo>
                  <a:pt x="0" y="0"/>
                </a:lnTo>
                <a:close/>
              </a:path>
            </a:pathLst>
          </a:custGeom>
          <a:solidFill>
            <a:srgbClr val="A79A8F">
              <a:alpha val="30196"/>
            </a:srgbClr>
          </a:solidFill>
          <a:ln/>
        </p:spPr>
      </p:sp>
      <p:sp>
        <p:nvSpPr>
          <p:cNvPr id="23" name="Shape 20"/>
          <p:cNvSpPr/>
          <p:nvPr/>
        </p:nvSpPr>
        <p:spPr>
          <a:xfrm>
            <a:off x="6969169" y="2484816"/>
            <a:ext cx="543376" cy="543376"/>
          </a:xfrm>
          <a:custGeom>
            <a:avLst/>
            <a:gdLst/>
            <a:ahLst/>
            <a:cxnLst/>
            <a:rect l="l" t="t" r="r" b="b"/>
            <a:pathLst>
              <a:path w="543376" h="543376">
                <a:moveTo>
                  <a:pt x="271688" y="0"/>
                </a:moveTo>
                <a:lnTo>
                  <a:pt x="271688" y="0"/>
                </a:lnTo>
                <a:cubicBezTo>
                  <a:pt x="421737" y="0"/>
                  <a:pt x="543376" y="121639"/>
                  <a:pt x="543376" y="271688"/>
                </a:cubicBezTo>
                <a:lnTo>
                  <a:pt x="543376" y="271688"/>
                </a:lnTo>
                <a:cubicBezTo>
                  <a:pt x="543376" y="421737"/>
                  <a:pt x="421737" y="543376"/>
                  <a:pt x="271688" y="543376"/>
                </a:cubicBezTo>
                <a:lnTo>
                  <a:pt x="271688" y="543376"/>
                </a:lnTo>
                <a:cubicBezTo>
                  <a:pt x="121639" y="543376"/>
                  <a:pt x="0" y="421737"/>
                  <a:pt x="0" y="271688"/>
                </a:cubicBezTo>
                <a:lnTo>
                  <a:pt x="0" y="271688"/>
                </a:lnTo>
                <a:cubicBezTo>
                  <a:pt x="0" y="121639"/>
                  <a:pt x="121639" y="0"/>
                  <a:pt x="271688" y="0"/>
                </a:cubicBezTo>
                <a:close/>
              </a:path>
            </a:pathLst>
          </a:custGeom>
          <a:solidFill>
            <a:srgbClr val="C87D59"/>
          </a:solidFill>
          <a:ln/>
        </p:spPr>
      </p:sp>
      <p:sp>
        <p:nvSpPr>
          <p:cNvPr id="24" name="Text 21"/>
          <p:cNvSpPr/>
          <p:nvPr/>
        </p:nvSpPr>
        <p:spPr>
          <a:xfrm>
            <a:off x="7000300" y="2637641"/>
            <a:ext cx="483944" cy="237727"/>
          </a:xfrm>
          <a:prstGeom prst="rect">
            <a:avLst/>
          </a:prstGeom>
          <a:noFill/>
          <a:ln/>
        </p:spPr>
        <p:txBody>
          <a:bodyPr wrap="square" lIns="0" tIns="0" rIns="0" bIns="0" rtlCol="0" anchor="ctr"/>
          <a:lstStyle/>
          <a:p>
            <a:pPr algn="ctr">
              <a:lnSpc>
                <a:spcPct val="120000"/>
              </a:lnSpc>
            </a:pPr>
            <a:r>
              <a:rPr lang="en-US" sz="1337" b="1" dirty="0">
                <a:solidFill>
                  <a:srgbClr val="FFFFFF"/>
                </a:solidFill>
                <a:latin typeface="Oranienbaum" pitchFamily="34" charset="0"/>
                <a:ea typeface="Oranienbaum" pitchFamily="34" charset="-122"/>
                <a:cs typeface="Oranienbaum" pitchFamily="34" charset="-120"/>
              </a:rPr>
              <a:t>FY20</a:t>
            </a:r>
            <a:endParaRPr lang="en-US" sz="1600" dirty="0"/>
          </a:p>
        </p:txBody>
      </p:sp>
      <p:sp>
        <p:nvSpPr>
          <p:cNvPr id="25" name="Text 22"/>
          <p:cNvSpPr/>
          <p:nvPr/>
        </p:nvSpPr>
        <p:spPr>
          <a:xfrm>
            <a:off x="7648389" y="2552738"/>
            <a:ext cx="1129203" cy="203766"/>
          </a:xfrm>
          <a:prstGeom prst="rect">
            <a:avLst/>
          </a:prstGeom>
          <a:noFill/>
          <a:ln/>
        </p:spPr>
        <p:txBody>
          <a:bodyPr wrap="square" lIns="0" tIns="0" rIns="0" bIns="0" rtlCol="0" anchor="ctr"/>
          <a:lstStyle/>
          <a:p>
            <a:pPr>
              <a:lnSpc>
                <a:spcPct val="130000"/>
              </a:lnSpc>
            </a:pPr>
            <a:r>
              <a:rPr lang="en-US" sz="1070" b="1" dirty="0">
                <a:solidFill>
                  <a:srgbClr val="5A4C42"/>
                </a:solidFill>
                <a:latin typeface="Quattrocento Sans" pitchFamily="34" charset="0"/>
                <a:ea typeface="Quattrocento Sans" pitchFamily="34" charset="-122"/>
                <a:cs typeface="Quattrocento Sans" pitchFamily="34" charset="-120"/>
              </a:rPr>
              <a:t>Repeat Revenue</a:t>
            </a:r>
            <a:endParaRPr lang="en-US" sz="1600" dirty="0"/>
          </a:p>
        </p:txBody>
      </p:sp>
      <p:sp>
        <p:nvSpPr>
          <p:cNvPr id="26" name="Text 23"/>
          <p:cNvSpPr/>
          <p:nvPr/>
        </p:nvSpPr>
        <p:spPr>
          <a:xfrm>
            <a:off x="11244453" y="2518777"/>
            <a:ext cx="509415" cy="271688"/>
          </a:xfrm>
          <a:prstGeom prst="rect">
            <a:avLst/>
          </a:prstGeom>
          <a:noFill/>
          <a:ln/>
        </p:spPr>
        <p:txBody>
          <a:bodyPr wrap="square" lIns="0" tIns="0" rIns="0" bIns="0" rtlCol="0" anchor="ctr"/>
          <a:lstStyle/>
          <a:p>
            <a:pPr>
              <a:lnSpc>
                <a:spcPct val="110000"/>
              </a:lnSpc>
            </a:pPr>
            <a:r>
              <a:rPr lang="en-US" sz="1604" b="1" dirty="0">
                <a:solidFill>
                  <a:srgbClr val="C87D59"/>
                </a:solidFill>
                <a:latin typeface="Quattrocento Sans" pitchFamily="34" charset="0"/>
                <a:ea typeface="Quattrocento Sans" pitchFamily="34" charset="-122"/>
                <a:cs typeface="Quattrocento Sans" pitchFamily="34" charset="-120"/>
              </a:rPr>
              <a:t>55%</a:t>
            </a:r>
            <a:endParaRPr lang="en-US" sz="1600" dirty="0"/>
          </a:p>
        </p:txBody>
      </p:sp>
      <p:sp>
        <p:nvSpPr>
          <p:cNvPr id="27" name="Text 24"/>
          <p:cNvSpPr/>
          <p:nvPr/>
        </p:nvSpPr>
        <p:spPr>
          <a:xfrm>
            <a:off x="7648389" y="2824426"/>
            <a:ext cx="4066830" cy="169805"/>
          </a:xfrm>
          <a:prstGeom prst="rect">
            <a:avLst/>
          </a:prstGeom>
          <a:noFill/>
          <a:ln/>
        </p:spPr>
        <p:txBody>
          <a:bodyPr wrap="square" lIns="0" tIns="0" rIns="0" bIns="0" rtlCol="0" anchor="ctr"/>
          <a:lstStyle/>
          <a:p>
            <a:pPr>
              <a:lnSpc>
                <a:spcPct val="120000"/>
              </a:lnSpc>
            </a:pPr>
            <a:r>
              <a:rPr lang="en-US" sz="936" dirty="0">
                <a:solidFill>
                  <a:srgbClr val="A79A8F"/>
                </a:solidFill>
                <a:latin typeface="Quattrocento Sans" pitchFamily="34" charset="0"/>
                <a:ea typeface="Quattrocento Sans" pitchFamily="34" charset="-122"/>
                <a:cs typeface="Quattrocento Sans" pitchFamily="34" charset="-120"/>
              </a:rPr>
              <a:t>Temporary dip during aggressive new user acquisition</a:t>
            </a:r>
            <a:endParaRPr lang="en-US" sz="1600" dirty="0"/>
          </a:p>
        </p:txBody>
      </p:sp>
      <p:sp>
        <p:nvSpPr>
          <p:cNvPr id="28" name="Shape 25"/>
          <p:cNvSpPr/>
          <p:nvPr/>
        </p:nvSpPr>
        <p:spPr>
          <a:xfrm>
            <a:off x="6969169" y="3305543"/>
            <a:ext cx="543376" cy="543376"/>
          </a:xfrm>
          <a:custGeom>
            <a:avLst/>
            <a:gdLst/>
            <a:ahLst/>
            <a:cxnLst/>
            <a:rect l="l" t="t" r="r" b="b"/>
            <a:pathLst>
              <a:path w="543376" h="543376">
                <a:moveTo>
                  <a:pt x="271688" y="0"/>
                </a:moveTo>
                <a:lnTo>
                  <a:pt x="271688" y="0"/>
                </a:lnTo>
                <a:cubicBezTo>
                  <a:pt x="421737" y="0"/>
                  <a:pt x="543376" y="121639"/>
                  <a:pt x="543376" y="271688"/>
                </a:cubicBezTo>
                <a:lnTo>
                  <a:pt x="543376" y="271688"/>
                </a:lnTo>
                <a:cubicBezTo>
                  <a:pt x="543376" y="421737"/>
                  <a:pt x="421737" y="543376"/>
                  <a:pt x="271688" y="543376"/>
                </a:cubicBezTo>
                <a:lnTo>
                  <a:pt x="271688" y="543376"/>
                </a:lnTo>
                <a:cubicBezTo>
                  <a:pt x="121639" y="543376"/>
                  <a:pt x="0" y="421737"/>
                  <a:pt x="0" y="271688"/>
                </a:cubicBezTo>
                <a:lnTo>
                  <a:pt x="0" y="271688"/>
                </a:lnTo>
                <a:cubicBezTo>
                  <a:pt x="0" y="121639"/>
                  <a:pt x="121639" y="0"/>
                  <a:pt x="271688" y="0"/>
                </a:cubicBezTo>
                <a:close/>
              </a:path>
            </a:pathLst>
          </a:custGeom>
          <a:solidFill>
            <a:srgbClr val="5A4C42"/>
          </a:solidFill>
          <a:ln/>
        </p:spPr>
      </p:sp>
      <p:sp>
        <p:nvSpPr>
          <p:cNvPr id="29" name="Text 26"/>
          <p:cNvSpPr/>
          <p:nvPr/>
        </p:nvSpPr>
        <p:spPr>
          <a:xfrm>
            <a:off x="7000300" y="3458368"/>
            <a:ext cx="483944" cy="237727"/>
          </a:xfrm>
          <a:prstGeom prst="rect">
            <a:avLst/>
          </a:prstGeom>
          <a:noFill/>
          <a:ln/>
        </p:spPr>
        <p:txBody>
          <a:bodyPr wrap="square" lIns="0" tIns="0" rIns="0" bIns="0" rtlCol="0" anchor="ctr"/>
          <a:lstStyle/>
          <a:p>
            <a:pPr algn="ctr">
              <a:lnSpc>
                <a:spcPct val="120000"/>
              </a:lnSpc>
            </a:pPr>
            <a:r>
              <a:rPr lang="en-US" sz="1337" b="1" dirty="0">
                <a:solidFill>
                  <a:srgbClr val="FFFFFF"/>
                </a:solidFill>
                <a:latin typeface="Oranienbaum" pitchFamily="34" charset="0"/>
                <a:ea typeface="Oranienbaum" pitchFamily="34" charset="-122"/>
                <a:cs typeface="Oranienbaum" pitchFamily="34" charset="-120"/>
              </a:rPr>
              <a:t>FY21</a:t>
            </a:r>
            <a:endParaRPr lang="en-US" sz="1600" dirty="0"/>
          </a:p>
        </p:txBody>
      </p:sp>
      <p:sp>
        <p:nvSpPr>
          <p:cNvPr id="30" name="Text 27"/>
          <p:cNvSpPr/>
          <p:nvPr/>
        </p:nvSpPr>
        <p:spPr>
          <a:xfrm>
            <a:off x="7648389" y="3373465"/>
            <a:ext cx="1129203" cy="203766"/>
          </a:xfrm>
          <a:prstGeom prst="rect">
            <a:avLst/>
          </a:prstGeom>
          <a:noFill/>
          <a:ln/>
        </p:spPr>
        <p:txBody>
          <a:bodyPr wrap="square" lIns="0" tIns="0" rIns="0" bIns="0" rtlCol="0" anchor="ctr"/>
          <a:lstStyle/>
          <a:p>
            <a:pPr>
              <a:lnSpc>
                <a:spcPct val="130000"/>
              </a:lnSpc>
            </a:pPr>
            <a:r>
              <a:rPr lang="en-US" sz="1070" b="1" dirty="0">
                <a:solidFill>
                  <a:srgbClr val="5A4C42"/>
                </a:solidFill>
                <a:latin typeface="Quattrocento Sans" pitchFamily="34" charset="0"/>
                <a:ea typeface="Quattrocento Sans" pitchFamily="34" charset="-122"/>
                <a:cs typeface="Quattrocento Sans" pitchFamily="34" charset="-120"/>
              </a:rPr>
              <a:t>Repeat Revenue</a:t>
            </a:r>
            <a:endParaRPr lang="en-US" sz="1600" dirty="0"/>
          </a:p>
        </p:txBody>
      </p:sp>
      <p:sp>
        <p:nvSpPr>
          <p:cNvPr id="31" name="Text 28"/>
          <p:cNvSpPr/>
          <p:nvPr/>
        </p:nvSpPr>
        <p:spPr>
          <a:xfrm>
            <a:off x="11244453" y="3339504"/>
            <a:ext cx="509415" cy="271688"/>
          </a:xfrm>
          <a:prstGeom prst="rect">
            <a:avLst/>
          </a:prstGeom>
          <a:noFill/>
          <a:ln/>
        </p:spPr>
        <p:txBody>
          <a:bodyPr wrap="square" lIns="0" tIns="0" rIns="0" bIns="0" rtlCol="0" anchor="ctr"/>
          <a:lstStyle/>
          <a:p>
            <a:pPr>
              <a:lnSpc>
                <a:spcPct val="110000"/>
              </a:lnSpc>
            </a:pPr>
            <a:r>
              <a:rPr lang="en-US" sz="1604" b="1" dirty="0">
                <a:solidFill>
                  <a:srgbClr val="C87D59"/>
                </a:solidFill>
                <a:latin typeface="Quattrocento Sans" pitchFamily="34" charset="0"/>
                <a:ea typeface="Quattrocento Sans" pitchFamily="34" charset="-122"/>
                <a:cs typeface="Quattrocento Sans" pitchFamily="34" charset="-120"/>
              </a:rPr>
              <a:t>70%</a:t>
            </a:r>
            <a:endParaRPr lang="en-US" sz="1600" dirty="0"/>
          </a:p>
        </p:txBody>
      </p:sp>
      <p:sp>
        <p:nvSpPr>
          <p:cNvPr id="32" name="Text 29"/>
          <p:cNvSpPr/>
          <p:nvPr/>
        </p:nvSpPr>
        <p:spPr>
          <a:xfrm>
            <a:off x="7648389" y="3645153"/>
            <a:ext cx="4066830" cy="169805"/>
          </a:xfrm>
          <a:prstGeom prst="rect">
            <a:avLst/>
          </a:prstGeom>
          <a:noFill/>
          <a:ln/>
        </p:spPr>
        <p:txBody>
          <a:bodyPr wrap="square" lIns="0" tIns="0" rIns="0" bIns="0" rtlCol="0" anchor="ctr"/>
          <a:lstStyle/>
          <a:p>
            <a:pPr>
              <a:lnSpc>
                <a:spcPct val="120000"/>
              </a:lnSpc>
            </a:pPr>
            <a:r>
              <a:rPr lang="en-US" sz="936" dirty="0">
                <a:solidFill>
                  <a:srgbClr val="A79A8F"/>
                </a:solidFill>
                <a:latin typeface="Quattrocento Sans" pitchFamily="34" charset="0"/>
                <a:ea typeface="Quattrocento Sans" pitchFamily="34" charset="-122"/>
                <a:cs typeface="Quattrocento Sans" pitchFamily="34" charset="-120"/>
              </a:rPr>
              <a:t>Massive surge indicating ecosystem lock-in</a:t>
            </a:r>
            <a:endParaRPr lang="en-US" sz="1600" dirty="0"/>
          </a:p>
        </p:txBody>
      </p:sp>
      <p:sp>
        <p:nvSpPr>
          <p:cNvPr id="33" name="Shape 30"/>
          <p:cNvSpPr/>
          <p:nvPr/>
        </p:nvSpPr>
        <p:spPr>
          <a:xfrm>
            <a:off x="6782384" y="4465872"/>
            <a:ext cx="5077170" cy="1001850"/>
          </a:xfrm>
          <a:custGeom>
            <a:avLst/>
            <a:gdLst/>
            <a:ahLst/>
            <a:cxnLst/>
            <a:rect l="l" t="t" r="r" b="b"/>
            <a:pathLst>
              <a:path w="5077170" h="1001850">
                <a:moveTo>
                  <a:pt x="33961" y="0"/>
                </a:moveTo>
                <a:lnTo>
                  <a:pt x="5009245" y="0"/>
                </a:lnTo>
                <a:cubicBezTo>
                  <a:pt x="5046759" y="0"/>
                  <a:pt x="5077170" y="30411"/>
                  <a:pt x="5077170" y="67925"/>
                </a:cubicBezTo>
                <a:lnTo>
                  <a:pt x="5077170" y="933924"/>
                </a:lnTo>
                <a:cubicBezTo>
                  <a:pt x="5077170" y="971438"/>
                  <a:pt x="5046759" y="1001850"/>
                  <a:pt x="5009245" y="1001850"/>
                </a:cubicBezTo>
                <a:lnTo>
                  <a:pt x="33961" y="1001850"/>
                </a:lnTo>
                <a:cubicBezTo>
                  <a:pt x="15205" y="1001850"/>
                  <a:pt x="0" y="986645"/>
                  <a:pt x="0" y="967889"/>
                </a:cubicBezTo>
                <a:lnTo>
                  <a:pt x="0" y="33961"/>
                </a:lnTo>
                <a:cubicBezTo>
                  <a:pt x="0" y="15217"/>
                  <a:pt x="15217" y="0"/>
                  <a:pt x="33961" y="0"/>
                </a:cubicBezTo>
                <a:close/>
              </a:path>
            </a:pathLst>
          </a:custGeom>
          <a:solidFill>
            <a:srgbClr val="C87D59">
              <a:alpha val="10196"/>
            </a:srgbClr>
          </a:solidFill>
          <a:ln/>
        </p:spPr>
      </p:sp>
      <p:sp>
        <p:nvSpPr>
          <p:cNvPr id="34" name="Shape 31"/>
          <p:cNvSpPr/>
          <p:nvPr/>
        </p:nvSpPr>
        <p:spPr>
          <a:xfrm>
            <a:off x="6782384" y="4465872"/>
            <a:ext cx="33961" cy="1001850"/>
          </a:xfrm>
          <a:custGeom>
            <a:avLst/>
            <a:gdLst/>
            <a:ahLst/>
            <a:cxnLst/>
            <a:rect l="l" t="t" r="r" b="b"/>
            <a:pathLst>
              <a:path w="33961" h="1001850">
                <a:moveTo>
                  <a:pt x="33961" y="0"/>
                </a:moveTo>
                <a:lnTo>
                  <a:pt x="33961" y="0"/>
                </a:lnTo>
                <a:lnTo>
                  <a:pt x="33961" y="1001850"/>
                </a:lnTo>
                <a:lnTo>
                  <a:pt x="33961" y="1001850"/>
                </a:lnTo>
                <a:cubicBezTo>
                  <a:pt x="15205" y="1001850"/>
                  <a:pt x="0" y="986645"/>
                  <a:pt x="0" y="967889"/>
                </a:cubicBezTo>
                <a:lnTo>
                  <a:pt x="0" y="33961"/>
                </a:lnTo>
                <a:cubicBezTo>
                  <a:pt x="0" y="15205"/>
                  <a:pt x="15205" y="0"/>
                  <a:pt x="33961" y="0"/>
                </a:cubicBezTo>
                <a:close/>
              </a:path>
            </a:pathLst>
          </a:custGeom>
          <a:solidFill>
            <a:srgbClr val="C87D59"/>
          </a:solidFill>
          <a:ln/>
        </p:spPr>
      </p:sp>
      <p:sp>
        <p:nvSpPr>
          <p:cNvPr id="35" name="Text 32"/>
          <p:cNvSpPr/>
          <p:nvPr/>
        </p:nvSpPr>
        <p:spPr>
          <a:xfrm>
            <a:off x="6969169" y="4635677"/>
            <a:ext cx="4788501" cy="662240"/>
          </a:xfrm>
          <a:prstGeom prst="rect">
            <a:avLst/>
          </a:prstGeom>
          <a:noFill/>
          <a:ln/>
        </p:spPr>
        <p:txBody>
          <a:bodyPr wrap="square" lIns="0" tIns="0" rIns="0" bIns="0" rtlCol="0" anchor="ctr"/>
          <a:lstStyle/>
          <a:p>
            <a:pPr>
              <a:lnSpc>
                <a:spcPct val="140000"/>
              </a:lnSpc>
            </a:pPr>
            <a:r>
              <a:rPr lang="en-US" sz="1070" b="1" dirty="0">
                <a:solidFill>
                  <a:srgbClr val="C87D59"/>
                </a:solidFill>
                <a:latin typeface="Quattrocento Sans" pitchFamily="34" charset="0"/>
                <a:ea typeface="Quattrocento Sans" pitchFamily="34" charset="-122"/>
                <a:cs typeface="Quattrocento Sans" pitchFamily="34" charset="-120"/>
              </a:rPr>
              <a:t>Key Insight:</a:t>
            </a:r>
            <a:pPr>
              <a:lnSpc>
                <a:spcPct val="140000"/>
              </a:lnSpc>
            </a:pPr>
            <a:r>
              <a:rPr lang="en-US" sz="1070" dirty="0">
                <a:solidFill>
                  <a:srgbClr val="3D352E"/>
                </a:solidFill>
                <a:latin typeface="Quattrocento Sans" pitchFamily="34" charset="0"/>
                <a:ea typeface="Quattrocento Sans" pitchFamily="34" charset="-122"/>
                <a:cs typeface="Quattrocento Sans" pitchFamily="34" charset="-120"/>
              </a:rPr>
              <a:t> The 70% repeat order rate essentially guaranteed highly predictable, highly profitable recurring revenue, thoroughly insulating Nykaa from rising digital acquisition costs.</a:t>
            </a:r>
            <a:endParaRPr lang="en-US" sz="1600" dirty="0"/>
          </a:p>
        </p:txBody>
      </p:sp>
    </p:spTree>
  </p:cSld>
  <p:clrMapOvr>
    <a:masterClrMapping/>
  </p:clrMapOvr>
  <p:transition>
    <p:fade/>
    <p:spd val="med"/>
  </p:transition>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39610" y="339610"/>
            <a:ext cx="11563721" cy="135844"/>
          </a:xfrm>
          <a:prstGeom prst="rect">
            <a:avLst/>
          </a:prstGeom>
          <a:noFill/>
          <a:ln/>
        </p:spPr>
        <p:txBody>
          <a:bodyPr wrap="square" lIns="0" tIns="0" rIns="0" bIns="0" rtlCol="0" anchor="ctr"/>
          <a:lstStyle/>
          <a:p>
            <a:pPr>
              <a:lnSpc>
                <a:spcPct val="110000"/>
              </a:lnSpc>
            </a:pPr>
            <a:r>
              <a:rPr lang="en-US" sz="802" b="1" spc="201" kern="0" dirty="0">
                <a:solidFill>
                  <a:srgbClr val="C87D59"/>
                </a:solidFill>
                <a:latin typeface="Quattrocento Sans" pitchFamily="34" charset="0"/>
                <a:ea typeface="Quattrocento Sans" pitchFamily="34" charset="-122"/>
                <a:cs typeface="Quattrocento Sans" pitchFamily="34" charset="-120"/>
              </a:rPr>
              <a:t>Financial Performance</a:t>
            </a:r>
            <a:endParaRPr lang="en-US" sz="1600" dirty="0"/>
          </a:p>
        </p:txBody>
      </p:sp>
      <p:sp>
        <p:nvSpPr>
          <p:cNvPr id="3" name="Text 1"/>
          <p:cNvSpPr/>
          <p:nvPr/>
        </p:nvSpPr>
        <p:spPr>
          <a:xfrm>
            <a:off x="339610" y="543376"/>
            <a:ext cx="11665604" cy="339610"/>
          </a:xfrm>
          <a:prstGeom prst="rect">
            <a:avLst/>
          </a:prstGeom>
          <a:noFill/>
          <a:ln/>
        </p:spPr>
        <p:txBody>
          <a:bodyPr wrap="square" lIns="0" tIns="0" rIns="0" bIns="0" rtlCol="0" anchor="ctr"/>
          <a:lstStyle/>
          <a:p>
            <a:pPr>
              <a:lnSpc>
                <a:spcPct val="90000"/>
              </a:lnSpc>
            </a:pPr>
            <a:r>
              <a:rPr lang="en-US" sz="2407" b="1" dirty="0">
                <a:solidFill>
                  <a:srgbClr val="5A4C42"/>
                </a:solidFill>
                <a:latin typeface="Oranienbaum" pitchFamily="34" charset="0"/>
                <a:ea typeface="Oranienbaum" pitchFamily="34" charset="-122"/>
                <a:cs typeface="Oranienbaum" pitchFamily="34" charset="-120"/>
              </a:rPr>
              <a:t>CAC Reduction Through Organic Content Acquisition</a:t>
            </a:r>
            <a:endParaRPr lang="en-US" sz="1600" dirty="0"/>
          </a:p>
        </p:txBody>
      </p:sp>
      <p:sp>
        <p:nvSpPr>
          <p:cNvPr id="4" name="Shape 2"/>
          <p:cNvSpPr/>
          <p:nvPr/>
        </p:nvSpPr>
        <p:spPr>
          <a:xfrm>
            <a:off x="356591" y="1052791"/>
            <a:ext cx="5637526" cy="2699900"/>
          </a:xfrm>
          <a:custGeom>
            <a:avLst/>
            <a:gdLst/>
            <a:ahLst/>
            <a:cxnLst/>
            <a:rect l="l" t="t" r="r" b="b"/>
            <a:pathLst>
              <a:path w="5637526" h="2699900">
                <a:moveTo>
                  <a:pt x="33961" y="0"/>
                </a:moveTo>
                <a:lnTo>
                  <a:pt x="5569597" y="0"/>
                </a:lnTo>
                <a:cubicBezTo>
                  <a:pt x="5607113" y="0"/>
                  <a:pt x="5637526" y="30413"/>
                  <a:pt x="5637526" y="67929"/>
                </a:cubicBezTo>
                <a:lnTo>
                  <a:pt x="5637526" y="2631970"/>
                </a:lnTo>
                <a:cubicBezTo>
                  <a:pt x="5637526" y="2669487"/>
                  <a:pt x="5607113" y="2699900"/>
                  <a:pt x="5569597" y="2699900"/>
                </a:cubicBezTo>
                <a:lnTo>
                  <a:pt x="33961" y="2699900"/>
                </a:lnTo>
                <a:cubicBezTo>
                  <a:pt x="15205" y="2699900"/>
                  <a:pt x="0" y="2684695"/>
                  <a:pt x="0" y="2665939"/>
                </a:cubicBezTo>
                <a:lnTo>
                  <a:pt x="0" y="33961"/>
                </a:lnTo>
                <a:cubicBezTo>
                  <a:pt x="0" y="15205"/>
                  <a:pt x="15205" y="0"/>
                  <a:pt x="33961" y="0"/>
                </a:cubicBezTo>
                <a:close/>
              </a:path>
            </a:pathLst>
          </a:custGeom>
          <a:solidFill>
            <a:srgbClr val="FFFFFF"/>
          </a:solidFill>
          <a:ln/>
          <a:effectLst>
            <a:outerShdw sx="100000" sy="100000" kx="0" ky="0" algn="bl" rotWithShape="0" blurRad="25471" dist="8490" dir="5400000">
              <a:srgbClr val="000000">
                <a:alpha val="10196"/>
              </a:srgbClr>
            </a:outerShdw>
          </a:effectLst>
        </p:spPr>
      </p:sp>
      <p:sp>
        <p:nvSpPr>
          <p:cNvPr id="5" name="Shape 3"/>
          <p:cNvSpPr/>
          <p:nvPr/>
        </p:nvSpPr>
        <p:spPr>
          <a:xfrm>
            <a:off x="356591" y="1052791"/>
            <a:ext cx="33961" cy="2699900"/>
          </a:xfrm>
          <a:custGeom>
            <a:avLst/>
            <a:gdLst/>
            <a:ahLst/>
            <a:cxnLst/>
            <a:rect l="l" t="t" r="r" b="b"/>
            <a:pathLst>
              <a:path w="33961" h="2699900">
                <a:moveTo>
                  <a:pt x="33961" y="0"/>
                </a:moveTo>
                <a:lnTo>
                  <a:pt x="33961" y="0"/>
                </a:lnTo>
                <a:lnTo>
                  <a:pt x="33961" y="2699900"/>
                </a:lnTo>
                <a:lnTo>
                  <a:pt x="33961" y="2699900"/>
                </a:lnTo>
                <a:cubicBezTo>
                  <a:pt x="15205" y="2699900"/>
                  <a:pt x="0" y="2684695"/>
                  <a:pt x="0" y="2665939"/>
                </a:cubicBezTo>
                <a:lnTo>
                  <a:pt x="0" y="33961"/>
                </a:lnTo>
                <a:cubicBezTo>
                  <a:pt x="0" y="15205"/>
                  <a:pt x="15205" y="0"/>
                  <a:pt x="33961" y="0"/>
                </a:cubicBezTo>
                <a:close/>
              </a:path>
            </a:pathLst>
          </a:custGeom>
          <a:solidFill>
            <a:srgbClr val="C87D59"/>
          </a:solidFill>
          <a:ln/>
        </p:spPr>
      </p:sp>
      <p:sp>
        <p:nvSpPr>
          <p:cNvPr id="6" name="Shape 4"/>
          <p:cNvSpPr/>
          <p:nvPr/>
        </p:nvSpPr>
        <p:spPr>
          <a:xfrm>
            <a:off x="577337" y="1256557"/>
            <a:ext cx="407532" cy="407532"/>
          </a:xfrm>
          <a:custGeom>
            <a:avLst/>
            <a:gdLst/>
            <a:ahLst/>
            <a:cxnLst/>
            <a:rect l="l" t="t" r="r" b="b"/>
            <a:pathLst>
              <a:path w="407532" h="407532">
                <a:moveTo>
                  <a:pt x="203766" y="0"/>
                </a:moveTo>
                <a:lnTo>
                  <a:pt x="203766" y="0"/>
                </a:lnTo>
                <a:cubicBezTo>
                  <a:pt x="316303" y="0"/>
                  <a:pt x="407532" y="91229"/>
                  <a:pt x="407532" y="203766"/>
                </a:cubicBezTo>
                <a:lnTo>
                  <a:pt x="407532" y="203766"/>
                </a:lnTo>
                <a:cubicBezTo>
                  <a:pt x="407532" y="316303"/>
                  <a:pt x="316303" y="407532"/>
                  <a:pt x="203766" y="407532"/>
                </a:cubicBezTo>
                <a:lnTo>
                  <a:pt x="203766" y="407532"/>
                </a:lnTo>
                <a:cubicBezTo>
                  <a:pt x="91229" y="407532"/>
                  <a:pt x="0" y="316303"/>
                  <a:pt x="0" y="203766"/>
                </a:cubicBezTo>
                <a:lnTo>
                  <a:pt x="0" y="203766"/>
                </a:lnTo>
                <a:cubicBezTo>
                  <a:pt x="0" y="91229"/>
                  <a:pt x="91229" y="0"/>
                  <a:pt x="203766" y="0"/>
                </a:cubicBezTo>
                <a:close/>
              </a:path>
            </a:pathLst>
          </a:custGeom>
          <a:solidFill>
            <a:srgbClr val="C87D59">
              <a:alpha val="20000"/>
            </a:srgbClr>
          </a:solidFill>
          <a:ln/>
        </p:spPr>
      </p:sp>
      <p:sp>
        <p:nvSpPr>
          <p:cNvPr id="7" name="Shape 5"/>
          <p:cNvSpPr/>
          <p:nvPr/>
        </p:nvSpPr>
        <p:spPr>
          <a:xfrm>
            <a:off x="696201" y="1375421"/>
            <a:ext cx="169805" cy="169805"/>
          </a:xfrm>
          <a:custGeom>
            <a:avLst/>
            <a:gdLst/>
            <a:ahLst/>
            <a:cxnLst/>
            <a:rect l="l" t="t" r="r" b="b"/>
            <a:pathLst>
              <a:path w="169805" h="169805">
                <a:moveTo>
                  <a:pt x="21226" y="21226"/>
                </a:moveTo>
                <a:cubicBezTo>
                  <a:pt x="9518" y="21226"/>
                  <a:pt x="0" y="30744"/>
                  <a:pt x="0" y="42451"/>
                </a:cubicBezTo>
                <a:lnTo>
                  <a:pt x="0" y="127354"/>
                </a:lnTo>
                <a:cubicBezTo>
                  <a:pt x="0" y="139061"/>
                  <a:pt x="9518" y="148579"/>
                  <a:pt x="21226" y="148579"/>
                </a:cubicBezTo>
                <a:lnTo>
                  <a:pt x="148579" y="148579"/>
                </a:lnTo>
                <a:cubicBezTo>
                  <a:pt x="160287" y="148579"/>
                  <a:pt x="169805" y="139061"/>
                  <a:pt x="169805" y="127354"/>
                </a:cubicBezTo>
                <a:lnTo>
                  <a:pt x="169805" y="42451"/>
                </a:lnTo>
                <a:cubicBezTo>
                  <a:pt x="169805" y="30744"/>
                  <a:pt x="160287" y="21226"/>
                  <a:pt x="148579" y="21226"/>
                </a:cubicBezTo>
                <a:lnTo>
                  <a:pt x="21226" y="21226"/>
                </a:lnTo>
                <a:close/>
                <a:moveTo>
                  <a:pt x="137967" y="61024"/>
                </a:moveTo>
                <a:lnTo>
                  <a:pt x="137967" y="108781"/>
                </a:lnTo>
                <a:cubicBezTo>
                  <a:pt x="137967" y="113192"/>
                  <a:pt x="134418" y="116741"/>
                  <a:pt x="130007" y="116741"/>
                </a:cubicBezTo>
                <a:cubicBezTo>
                  <a:pt x="127652" y="116741"/>
                  <a:pt x="125530" y="115713"/>
                  <a:pt x="124070" y="114088"/>
                </a:cubicBezTo>
                <a:cubicBezTo>
                  <a:pt x="120688" y="115779"/>
                  <a:pt x="116840" y="116741"/>
                  <a:pt x="112761" y="116741"/>
                </a:cubicBezTo>
                <a:cubicBezTo>
                  <a:pt x="98832" y="116741"/>
                  <a:pt x="87556" y="105465"/>
                  <a:pt x="87556" y="91536"/>
                </a:cubicBezTo>
                <a:cubicBezTo>
                  <a:pt x="87556" y="77606"/>
                  <a:pt x="98832" y="66330"/>
                  <a:pt x="112761" y="66330"/>
                </a:cubicBezTo>
                <a:cubicBezTo>
                  <a:pt x="116044" y="66330"/>
                  <a:pt x="119162" y="66960"/>
                  <a:pt x="122047" y="68088"/>
                </a:cubicBezTo>
                <a:lnTo>
                  <a:pt x="122047" y="61024"/>
                </a:lnTo>
                <a:cubicBezTo>
                  <a:pt x="122047" y="56613"/>
                  <a:pt x="125596" y="53064"/>
                  <a:pt x="130007" y="53064"/>
                </a:cubicBezTo>
                <a:cubicBezTo>
                  <a:pt x="134418" y="53064"/>
                  <a:pt x="137967" y="56613"/>
                  <a:pt x="137967" y="61024"/>
                </a:cubicBezTo>
                <a:close/>
                <a:moveTo>
                  <a:pt x="122047" y="91536"/>
                </a:moveTo>
                <a:cubicBezTo>
                  <a:pt x="122047" y="86410"/>
                  <a:pt x="117886" y="82249"/>
                  <a:pt x="112761" y="82249"/>
                </a:cubicBezTo>
                <a:cubicBezTo>
                  <a:pt x="107636" y="82249"/>
                  <a:pt x="103475" y="86410"/>
                  <a:pt x="103475" y="91536"/>
                </a:cubicBezTo>
                <a:cubicBezTo>
                  <a:pt x="103475" y="96661"/>
                  <a:pt x="107636" y="100822"/>
                  <a:pt x="112761" y="100822"/>
                </a:cubicBezTo>
                <a:cubicBezTo>
                  <a:pt x="117886" y="100822"/>
                  <a:pt x="122047" y="96661"/>
                  <a:pt x="122047" y="91536"/>
                </a:cubicBezTo>
                <a:close/>
                <a:moveTo>
                  <a:pt x="53064" y="68983"/>
                </a:moveTo>
                <a:cubicBezTo>
                  <a:pt x="50146" y="68983"/>
                  <a:pt x="47758" y="71371"/>
                  <a:pt x="47758" y="74290"/>
                </a:cubicBezTo>
                <a:lnTo>
                  <a:pt x="47758" y="84903"/>
                </a:lnTo>
                <a:lnTo>
                  <a:pt x="63677" y="84903"/>
                </a:lnTo>
                <a:lnTo>
                  <a:pt x="63677" y="74290"/>
                </a:lnTo>
                <a:cubicBezTo>
                  <a:pt x="63677" y="71371"/>
                  <a:pt x="61289" y="68983"/>
                  <a:pt x="58370" y="68983"/>
                </a:cubicBezTo>
                <a:lnTo>
                  <a:pt x="53064" y="68983"/>
                </a:lnTo>
                <a:close/>
                <a:moveTo>
                  <a:pt x="63677" y="100822"/>
                </a:moveTo>
                <a:lnTo>
                  <a:pt x="47758" y="100822"/>
                </a:lnTo>
                <a:lnTo>
                  <a:pt x="47758" y="108781"/>
                </a:lnTo>
                <a:cubicBezTo>
                  <a:pt x="47758" y="113192"/>
                  <a:pt x="44209" y="116741"/>
                  <a:pt x="39798" y="116741"/>
                </a:cubicBezTo>
                <a:cubicBezTo>
                  <a:pt x="35387" y="116741"/>
                  <a:pt x="31838" y="113192"/>
                  <a:pt x="31838" y="108781"/>
                </a:cubicBezTo>
                <a:lnTo>
                  <a:pt x="31838" y="74290"/>
                </a:lnTo>
                <a:cubicBezTo>
                  <a:pt x="31838" y="62582"/>
                  <a:pt x="41357" y="53064"/>
                  <a:pt x="53064" y="53064"/>
                </a:cubicBezTo>
                <a:lnTo>
                  <a:pt x="58370" y="53064"/>
                </a:lnTo>
                <a:cubicBezTo>
                  <a:pt x="70078" y="53064"/>
                  <a:pt x="79596" y="62582"/>
                  <a:pt x="79596" y="74290"/>
                </a:cubicBezTo>
                <a:lnTo>
                  <a:pt x="79596" y="108781"/>
                </a:lnTo>
                <a:cubicBezTo>
                  <a:pt x="79596" y="113192"/>
                  <a:pt x="76047" y="116741"/>
                  <a:pt x="71636" y="116741"/>
                </a:cubicBezTo>
                <a:cubicBezTo>
                  <a:pt x="67226" y="116741"/>
                  <a:pt x="63677" y="113192"/>
                  <a:pt x="63677" y="108781"/>
                </a:cubicBezTo>
                <a:lnTo>
                  <a:pt x="63677" y="100822"/>
                </a:lnTo>
                <a:close/>
              </a:path>
            </a:pathLst>
          </a:custGeom>
          <a:solidFill>
            <a:srgbClr val="C87D59"/>
          </a:solidFill>
          <a:ln/>
        </p:spPr>
      </p:sp>
      <p:sp>
        <p:nvSpPr>
          <p:cNvPr id="8" name="Text 6"/>
          <p:cNvSpPr/>
          <p:nvPr/>
        </p:nvSpPr>
        <p:spPr>
          <a:xfrm>
            <a:off x="1120713" y="1256557"/>
            <a:ext cx="4754540" cy="237727"/>
          </a:xfrm>
          <a:prstGeom prst="rect">
            <a:avLst/>
          </a:prstGeom>
          <a:noFill/>
          <a:ln/>
        </p:spPr>
        <p:txBody>
          <a:bodyPr wrap="square" lIns="0" tIns="0" rIns="0" bIns="0" rtlCol="0" anchor="ctr"/>
          <a:lstStyle/>
          <a:p>
            <a:pPr>
              <a:lnSpc>
                <a:spcPct val="120000"/>
              </a:lnSpc>
            </a:pPr>
            <a:r>
              <a:rPr lang="en-US" sz="1337" b="1" dirty="0">
                <a:solidFill>
                  <a:srgbClr val="5A4C42"/>
                </a:solidFill>
                <a:latin typeface="Oranienbaum" pitchFamily="34" charset="0"/>
                <a:ea typeface="Oranienbaum" pitchFamily="34" charset="-122"/>
                <a:cs typeface="Oranienbaum" pitchFamily="34" charset="-120"/>
              </a:rPr>
              <a:t>Traditional E-commerce: The Paid Marketing Trap</a:t>
            </a:r>
            <a:endParaRPr lang="en-US" sz="1600" dirty="0"/>
          </a:p>
        </p:txBody>
      </p:sp>
      <p:sp>
        <p:nvSpPr>
          <p:cNvPr id="9" name="Text 7"/>
          <p:cNvSpPr/>
          <p:nvPr/>
        </p:nvSpPr>
        <p:spPr>
          <a:xfrm>
            <a:off x="1120713" y="1596167"/>
            <a:ext cx="4737560" cy="662240"/>
          </a:xfrm>
          <a:prstGeom prst="rect">
            <a:avLst/>
          </a:prstGeom>
          <a:noFill/>
          <a:ln/>
        </p:spPr>
        <p:txBody>
          <a:bodyPr wrap="square" lIns="0" tIns="0" rIns="0" bIns="0" rtlCol="0" anchor="ctr"/>
          <a:lstStyle/>
          <a:p>
            <a:pPr>
              <a:lnSpc>
                <a:spcPct val="140000"/>
              </a:lnSpc>
            </a:pPr>
            <a:r>
              <a:rPr lang="en-US" sz="1070" dirty="0">
                <a:solidFill>
                  <a:srgbClr val="3D352E"/>
                </a:solidFill>
                <a:latin typeface="Quattrocento Sans" pitchFamily="34" charset="0"/>
                <a:ea typeface="Quattrocento Sans" pitchFamily="34" charset="-122"/>
                <a:cs typeface="Quattrocento Sans" pitchFamily="34" charset="-120"/>
              </a:rPr>
              <a:t>Traditional horizontal e-commerce relied on expensive performance marketing through Google pay-per-click and Facebook paid campaigns to acquire every single customer.</a:t>
            </a:r>
            <a:endParaRPr lang="en-US" sz="1600" dirty="0"/>
          </a:p>
        </p:txBody>
      </p:sp>
      <p:sp>
        <p:nvSpPr>
          <p:cNvPr id="10" name="Shape 8"/>
          <p:cNvSpPr/>
          <p:nvPr/>
        </p:nvSpPr>
        <p:spPr>
          <a:xfrm>
            <a:off x="1120713" y="2360290"/>
            <a:ext cx="4669638" cy="373571"/>
          </a:xfrm>
          <a:custGeom>
            <a:avLst/>
            <a:gdLst/>
            <a:ahLst/>
            <a:cxnLst/>
            <a:rect l="l" t="t" r="r" b="b"/>
            <a:pathLst>
              <a:path w="4669638" h="373571">
                <a:moveTo>
                  <a:pt x="33961" y="0"/>
                </a:moveTo>
                <a:lnTo>
                  <a:pt x="4635677" y="0"/>
                </a:lnTo>
                <a:cubicBezTo>
                  <a:pt x="4654433" y="0"/>
                  <a:pt x="4669638" y="15205"/>
                  <a:pt x="4669638" y="33961"/>
                </a:cubicBezTo>
                <a:lnTo>
                  <a:pt x="4669638" y="339610"/>
                </a:lnTo>
                <a:cubicBezTo>
                  <a:pt x="4669638" y="358366"/>
                  <a:pt x="4654433" y="373571"/>
                  <a:pt x="4635677" y="373571"/>
                </a:cubicBezTo>
                <a:lnTo>
                  <a:pt x="33961" y="373571"/>
                </a:lnTo>
                <a:cubicBezTo>
                  <a:pt x="15205" y="373571"/>
                  <a:pt x="0" y="358366"/>
                  <a:pt x="0" y="339610"/>
                </a:cubicBezTo>
                <a:lnTo>
                  <a:pt x="0" y="33961"/>
                </a:lnTo>
                <a:cubicBezTo>
                  <a:pt x="0" y="15218"/>
                  <a:pt x="15218" y="0"/>
                  <a:pt x="33961" y="0"/>
                </a:cubicBezTo>
                <a:close/>
              </a:path>
            </a:pathLst>
          </a:custGeom>
          <a:solidFill>
            <a:srgbClr val="C87D59">
              <a:alpha val="10196"/>
            </a:srgbClr>
          </a:solidFill>
          <a:ln/>
        </p:spPr>
      </p:sp>
      <p:sp>
        <p:nvSpPr>
          <p:cNvPr id="11" name="Text 9"/>
          <p:cNvSpPr/>
          <p:nvPr/>
        </p:nvSpPr>
        <p:spPr>
          <a:xfrm>
            <a:off x="1222596" y="2462173"/>
            <a:ext cx="4525304" cy="169805"/>
          </a:xfrm>
          <a:prstGeom prst="rect">
            <a:avLst/>
          </a:prstGeom>
          <a:noFill/>
          <a:ln/>
        </p:spPr>
        <p:txBody>
          <a:bodyPr wrap="square" lIns="0" tIns="0" rIns="0" bIns="0" rtlCol="0" anchor="ctr"/>
          <a:lstStyle/>
          <a:p>
            <a:pPr>
              <a:lnSpc>
                <a:spcPct val="120000"/>
              </a:lnSpc>
            </a:pPr>
            <a:r>
              <a:rPr lang="en-US" sz="936" b="1" dirty="0">
                <a:solidFill>
                  <a:srgbClr val="3D352E"/>
                </a:solidFill>
                <a:latin typeface="Quattrocento Sans" pitchFamily="34" charset="0"/>
                <a:ea typeface="Quattrocento Sans" pitchFamily="34" charset="-122"/>
                <a:cs typeface="Quattrocento Sans" pitchFamily="34" charset="-120"/>
              </a:rPr>
              <a:t>Result:</a:t>
            </a:r>
            <a:pPr>
              <a:lnSpc>
                <a:spcPct val="120000"/>
              </a:lnSpc>
            </a:pPr>
            <a:r>
              <a:rPr lang="en-US" sz="936" dirty="0">
                <a:solidFill>
                  <a:srgbClr val="3D352E"/>
                </a:solidFill>
                <a:latin typeface="Quattrocento Sans" pitchFamily="34" charset="0"/>
                <a:ea typeface="Quattrocento Sans" pitchFamily="34" charset="-122"/>
                <a:cs typeface="Quattrocento Sans" pitchFamily="34" charset="-120"/>
              </a:rPr>
              <a:t> Structurally high, constantly inflating Customer Acquisition Cost (CAC)</a:t>
            </a:r>
            <a:endParaRPr lang="en-US" sz="1600" dirty="0"/>
          </a:p>
        </p:txBody>
      </p:sp>
      <p:sp>
        <p:nvSpPr>
          <p:cNvPr id="12" name="Shape 10"/>
          <p:cNvSpPr/>
          <p:nvPr/>
        </p:nvSpPr>
        <p:spPr>
          <a:xfrm>
            <a:off x="356591" y="3922496"/>
            <a:ext cx="5637526" cy="2699900"/>
          </a:xfrm>
          <a:custGeom>
            <a:avLst/>
            <a:gdLst/>
            <a:ahLst/>
            <a:cxnLst/>
            <a:rect l="l" t="t" r="r" b="b"/>
            <a:pathLst>
              <a:path w="5637526" h="2699900">
                <a:moveTo>
                  <a:pt x="33961" y="0"/>
                </a:moveTo>
                <a:lnTo>
                  <a:pt x="5569597" y="0"/>
                </a:lnTo>
                <a:cubicBezTo>
                  <a:pt x="5607113" y="0"/>
                  <a:pt x="5637526" y="30413"/>
                  <a:pt x="5637526" y="67929"/>
                </a:cubicBezTo>
                <a:lnTo>
                  <a:pt x="5637526" y="2631970"/>
                </a:lnTo>
                <a:cubicBezTo>
                  <a:pt x="5637526" y="2669487"/>
                  <a:pt x="5607113" y="2699900"/>
                  <a:pt x="5569597" y="2699900"/>
                </a:cubicBezTo>
                <a:lnTo>
                  <a:pt x="33961" y="2699900"/>
                </a:lnTo>
                <a:cubicBezTo>
                  <a:pt x="15205" y="2699900"/>
                  <a:pt x="0" y="2684695"/>
                  <a:pt x="0" y="2665939"/>
                </a:cubicBezTo>
                <a:lnTo>
                  <a:pt x="0" y="33961"/>
                </a:lnTo>
                <a:cubicBezTo>
                  <a:pt x="0" y="15205"/>
                  <a:pt x="15205" y="0"/>
                  <a:pt x="33961" y="0"/>
                </a:cubicBezTo>
                <a:close/>
              </a:path>
            </a:pathLst>
          </a:custGeom>
          <a:solidFill>
            <a:srgbClr val="FFFFFF"/>
          </a:solidFill>
          <a:ln/>
          <a:effectLst>
            <a:outerShdw sx="100000" sy="100000" kx="0" ky="0" algn="bl" rotWithShape="0" blurRad="25471" dist="8490" dir="5400000">
              <a:srgbClr val="000000">
                <a:alpha val="10196"/>
              </a:srgbClr>
            </a:outerShdw>
          </a:effectLst>
        </p:spPr>
      </p:sp>
      <p:sp>
        <p:nvSpPr>
          <p:cNvPr id="13" name="Shape 11"/>
          <p:cNvSpPr/>
          <p:nvPr/>
        </p:nvSpPr>
        <p:spPr>
          <a:xfrm>
            <a:off x="356591" y="3922496"/>
            <a:ext cx="33961" cy="2699900"/>
          </a:xfrm>
          <a:custGeom>
            <a:avLst/>
            <a:gdLst/>
            <a:ahLst/>
            <a:cxnLst/>
            <a:rect l="l" t="t" r="r" b="b"/>
            <a:pathLst>
              <a:path w="33961" h="2699900">
                <a:moveTo>
                  <a:pt x="33961" y="0"/>
                </a:moveTo>
                <a:lnTo>
                  <a:pt x="33961" y="0"/>
                </a:lnTo>
                <a:lnTo>
                  <a:pt x="33961" y="2699900"/>
                </a:lnTo>
                <a:lnTo>
                  <a:pt x="33961" y="2699900"/>
                </a:lnTo>
                <a:cubicBezTo>
                  <a:pt x="15205" y="2699900"/>
                  <a:pt x="0" y="2684695"/>
                  <a:pt x="0" y="2665939"/>
                </a:cubicBezTo>
                <a:lnTo>
                  <a:pt x="0" y="33961"/>
                </a:lnTo>
                <a:cubicBezTo>
                  <a:pt x="0" y="15205"/>
                  <a:pt x="15205" y="0"/>
                  <a:pt x="33961" y="0"/>
                </a:cubicBezTo>
                <a:close/>
              </a:path>
            </a:pathLst>
          </a:custGeom>
          <a:solidFill>
            <a:srgbClr val="5A4C42"/>
          </a:solidFill>
          <a:ln/>
        </p:spPr>
      </p:sp>
      <p:sp>
        <p:nvSpPr>
          <p:cNvPr id="14" name="Shape 12"/>
          <p:cNvSpPr/>
          <p:nvPr/>
        </p:nvSpPr>
        <p:spPr>
          <a:xfrm>
            <a:off x="577337" y="4126262"/>
            <a:ext cx="407532" cy="407532"/>
          </a:xfrm>
          <a:custGeom>
            <a:avLst/>
            <a:gdLst/>
            <a:ahLst/>
            <a:cxnLst/>
            <a:rect l="l" t="t" r="r" b="b"/>
            <a:pathLst>
              <a:path w="407532" h="407532">
                <a:moveTo>
                  <a:pt x="203766" y="0"/>
                </a:moveTo>
                <a:lnTo>
                  <a:pt x="203766" y="0"/>
                </a:lnTo>
                <a:cubicBezTo>
                  <a:pt x="316303" y="0"/>
                  <a:pt x="407532" y="91229"/>
                  <a:pt x="407532" y="203766"/>
                </a:cubicBezTo>
                <a:lnTo>
                  <a:pt x="407532" y="203766"/>
                </a:lnTo>
                <a:cubicBezTo>
                  <a:pt x="407532" y="316303"/>
                  <a:pt x="316303" y="407532"/>
                  <a:pt x="203766" y="407532"/>
                </a:cubicBezTo>
                <a:lnTo>
                  <a:pt x="203766" y="407532"/>
                </a:lnTo>
                <a:cubicBezTo>
                  <a:pt x="91229" y="407532"/>
                  <a:pt x="0" y="316303"/>
                  <a:pt x="0" y="203766"/>
                </a:cubicBezTo>
                <a:lnTo>
                  <a:pt x="0" y="203766"/>
                </a:lnTo>
                <a:cubicBezTo>
                  <a:pt x="0" y="91229"/>
                  <a:pt x="91229" y="0"/>
                  <a:pt x="203766" y="0"/>
                </a:cubicBezTo>
                <a:close/>
              </a:path>
            </a:pathLst>
          </a:custGeom>
          <a:solidFill>
            <a:srgbClr val="5A4C42">
              <a:alpha val="20000"/>
            </a:srgbClr>
          </a:solidFill>
          <a:ln/>
        </p:spPr>
      </p:sp>
      <p:sp>
        <p:nvSpPr>
          <p:cNvPr id="15" name="Shape 13"/>
          <p:cNvSpPr/>
          <p:nvPr/>
        </p:nvSpPr>
        <p:spPr>
          <a:xfrm>
            <a:off x="696201" y="4245125"/>
            <a:ext cx="169805" cy="169805"/>
          </a:xfrm>
          <a:custGeom>
            <a:avLst/>
            <a:gdLst/>
            <a:ahLst/>
            <a:cxnLst/>
            <a:rect l="l" t="t" r="r" b="b"/>
            <a:pathLst>
              <a:path w="169805" h="169805">
                <a:moveTo>
                  <a:pt x="159225" y="63677"/>
                </a:moveTo>
                <a:lnTo>
                  <a:pt x="161845" y="63677"/>
                </a:lnTo>
                <a:cubicBezTo>
                  <a:pt x="166256" y="63677"/>
                  <a:pt x="169805" y="60128"/>
                  <a:pt x="169805" y="55717"/>
                </a:cubicBezTo>
                <a:lnTo>
                  <a:pt x="169805" y="7960"/>
                </a:lnTo>
                <a:cubicBezTo>
                  <a:pt x="169805" y="4743"/>
                  <a:pt x="167881" y="1824"/>
                  <a:pt x="164897" y="597"/>
                </a:cubicBezTo>
                <a:cubicBezTo>
                  <a:pt x="161912" y="-630"/>
                  <a:pt x="158496" y="66"/>
                  <a:pt x="156207" y="2322"/>
                </a:cubicBezTo>
                <a:lnTo>
                  <a:pt x="139061" y="19501"/>
                </a:lnTo>
                <a:cubicBezTo>
                  <a:pt x="124369" y="7329"/>
                  <a:pt x="105465" y="0"/>
                  <a:pt x="84903" y="0"/>
                </a:cubicBezTo>
                <a:cubicBezTo>
                  <a:pt x="42120" y="0"/>
                  <a:pt x="6733" y="31639"/>
                  <a:pt x="862" y="72797"/>
                </a:cubicBezTo>
                <a:cubicBezTo>
                  <a:pt x="33" y="78601"/>
                  <a:pt x="4046" y="83974"/>
                  <a:pt x="9850" y="84803"/>
                </a:cubicBezTo>
                <a:cubicBezTo>
                  <a:pt x="15654" y="85632"/>
                  <a:pt x="21027" y="81586"/>
                  <a:pt x="21856" y="75815"/>
                </a:cubicBezTo>
                <a:cubicBezTo>
                  <a:pt x="26267" y="44939"/>
                  <a:pt x="52832" y="21226"/>
                  <a:pt x="84903" y="21226"/>
                </a:cubicBezTo>
                <a:cubicBezTo>
                  <a:pt x="99628" y="21226"/>
                  <a:pt x="113159" y="26200"/>
                  <a:pt x="123938" y="34591"/>
                </a:cubicBezTo>
                <a:lnTo>
                  <a:pt x="108450" y="50079"/>
                </a:lnTo>
                <a:cubicBezTo>
                  <a:pt x="106161" y="52368"/>
                  <a:pt x="105498" y="55784"/>
                  <a:pt x="106725" y="58768"/>
                </a:cubicBezTo>
                <a:cubicBezTo>
                  <a:pt x="107952" y="61753"/>
                  <a:pt x="110871" y="63677"/>
                  <a:pt x="114088" y="63677"/>
                </a:cubicBezTo>
                <a:lnTo>
                  <a:pt x="159225" y="63677"/>
                </a:lnTo>
                <a:close/>
                <a:moveTo>
                  <a:pt x="168976" y="97008"/>
                </a:moveTo>
                <a:cubicBezTo>
                  <a:pt x="169805" y="91204"/>
                  <a:pt x="165759" y="85831"/>
                  <a:pt x="159988" y="85002"/>
                </a:cubicBezTo>
                <a:cubicBezTo>
                  <a:pt x="154217" y="84173"/>
                  <a:pt x="148812" y="88219"/>
                  <a:pt x="147982" y="93990"/>
                </a:cubicBezTo>
                <a:cubicBezTo>
                  <a:pt x="143571" y="124833"/>
                  <a:pt x="117006" y="148546"/>
                  <a:pt x="84936" y="148546"/>
                </a:cubicBezTo>
                <a:cubicBezTo>
                  <a:pt x="70210" y="148546"/>
                  <a:pt x="56679" y="143571"/>
                  <a:pt x="45900" y="135181"/>
                </a:cubicBezTo>
                <a:lnTo>
                  <a:pt x="61355" y="119726"/>
                </a:lnTo>
                <a:cubicBezTo>
                  <a:pt x="63644" y="117437"/>
                  <a:pt x="64307" y="114021"/>
                  <a:pt x="63080" y="111037"/>
                </a:cubicBezTo>
                <a:cubicBezTo>
                  <a:pt x="61853" y="108052"/>
                  <a:pt x="58934" y="106128"/>
                  <a:pt x="55717" y="106128"/>
                </a:cubicBezTo>
                <a:lnTo>
                  <a:pt x="7960" y="106128"/>
                </a:lnTo>
                <a:cubicBezTo>
                  <a:pt x="3549" y="106128"/>
                  <a:pt x="0" y="109677"/>
                  <a:pt x="0" y="114088"/>
                </a:cubicBezTo>
                <a:lnTo>
                  <a:pt x="0" y="161845"/>
                </a:lnTo>
                <a:cubicBezTo>
                  <a:pt x="0" y="165062"/>
                  <a:pt x="1924" y="167981"/>
                  <a:pt x="4908" y="169208"/>
                </a:cubicBezTo>
                <a:cubicBezTo>
                  <a:pt x="7893" y="170435"/>
                  <a:pt x="11309" y="169739"/>
                  <a:pt x="13598" y="167483"/>
                </a:cubicBezTo>
                <a:lnTo>
                  <a:pt x="30777" y="150304"/>
                </a:lnTo>
                <a:cubicBezTo>
                  <a:pt x="45436" y="162476"/>
                  <a:pt x="64340" y="169805"/>
                  <a:pt x="84903" y="169805"/>
                </a:cubicBezTo>
                <a:cubicBezTo>
                  <a:pt x="127685" y="169805"/>
                  <a:pt x="163073" y="138166"/>
                  <a:pt x="168943" y="97008"/>
                </a:cubicBezTo>
                <a:close/>
              </a:path>
            </a:pathLst>
          </a:custGeom>
          <a:solidFill>
            <a:srgbClr val="5A4C42"/>
          </a:solidFill>
          <a:ln/>
        </p:spPr>
      </p:sp>
      <p:sp>
        <p:nvSpPr>
          <p:cNvPr id="16" name="Text 14"/>
          <p:cNvSpPr/>
          <p:nvPr/>
        </p:nvSpPr>
        <p:spPr>
          <a:xfrm>
            <a:off x="1120713" y="4126262"/>
            <a:ext cx="4754540" cy="237727"/>
          </a:xfrm>
          <a:prstGeom prst="rect">
            <a:avLst/>
          </a:prstGeom>
          <a:noFill/>
          <a:ln/>
        </p:spPr>
        <p:txBody>
          <a:bodyPr wrap="square" lIns="0" tIns="0" rIns="0" bIns="0" rtlCol="0" anchor="ctr"/>
          <a:lstStyle/>
          <a:p>
            <a:pPr>
              <a:lnSpc>
                <a:spcPct val="120000"/>
              </a:lnSpc>
            </a:pPr>
            <a:r>
              <a:rPr lang="en-US" sz="1337" b="1" dirty="0">
                <a:solidFill>
                  <a:srgbClr val="5A4C42"/>
                </a:solidFill>
                <a:latin typeface="Oranienbaum" pitchFamily="34" charset="0"/>
                <a:ea typeface="Oranienbaum" pitchFamily="34" charset="-122"/>
                <a:cs typeface="Oranienbaum" pitchFamily="34" charset="-120"/>
              </a:rPr>
              <a:t>Nykaa's Model: Organic Content-Driven Acquisition</a:t>
            </a:r>
            <a:endParaRPr lang="en-US" sz="1600" dirty="0"/>
          </a:p>
        </p:txBody>
      </p:sp>
      <p:sp>
        <p:nvSpPr>
          <p:cNvPr id="17" name="Text 15"/>
          <p:cNvSpPr/>
          <p:nvPr/>
        </p:nvSpPr>
        <p:spPr>
          <a:xfrm>
            <a:off x="1120713" y="4465872"/>
            <a:ext cx="4737560" cy="662240"/>
          </a:xfrm>
          <a:prstGeom prst="rect">
            <a:avLst/>
          </a:prstGeom>
          <a:noFill/>
          <a:ln/>
        </p:spPr>
        <p:txBody>
          <a:bodyPr wrap="square" lIns="0" tIns="0" rIns="0" bIns="0" rtlCol="0" anchor="ctr"/>
          <a:lstStyle/>
          <a:p>
            <a:pPr>
              <a:lnSpc>
                <a:spcPct val="140000"/>
              </a:lnSpc>
            </a:pPr>
            <a:r>
              <a:rPr lang="en-US" sz="1070" dirty="0">
                <a:solidFill>
                  <a:srgbClr val="3D352E"/>
                </a:solidFill>
                <a:latin typeface="Quattrocento Sans" pitchFamily="34" charset="0"/>
                <a:ea typeface="Quattrocento Sans" pitchFamily="34" charset="-122"/>
                <a:cs typeface="Quattrocento Sans" pitchFamily="34" charset="-120"/>
              </a:rPr>
              <a:t>By building an organic, highly engaging content ecosystem, Nykaa generated massive volumes of inbound, organic traffic. Consumers were drawn to the platform for free education.</a:t>
            </a:r>
            <a:endParaRPr lang="en-US" sz="1600" dirty="0"/>
          </a:p>
        </p:txBody>
      </p:sp>
      <p:sp>
        <p:nvSpPr>
          <p:cNvPr id="18" name="Shape 16"/>
          <p:cNvSpPr/>
          <p:nvPr/>
        </p:nvSpPr>
        <p:spPr>
          <a:xfrm>
            <a:off x="1120713" y="5229994"/>
            <a:ext cx="4669638" cy="543376"/>
          </a:xfrm>
          <a:custGeom>
            <a:avLst/>
            <a:gdLst/>
            <a:ahLst/>
            <a:cxnLst/>
            <a:rect l="l" t="t" r="r" b="b"/>
            <a:pathLst>
              <a:path w="4669638" h="543376">
                <a:moveTo>
                  <a:pt x="33961" y="0"/>
                </a:moveTo>
                <a:lnTo>
                  <a:pt x="4635677" y="0"/>
                </a:lnTo>
                <a:cubicBezTo>
                  <a:pt x="4654433" y="0"/>
                  <a:pt x="4669638" y="15205"/>
                  <a:pt x="4669638" y="33961"/>
                </a:cubicBezTo>
                <a:lnTo>
                  <a:pt x="4669638" y="509415"/>
                </a:lnTo>
                <a:cubicBezTo>
                  <a:pt x="4669638" y="528171"/>
                  <a:pt x="4654433" y="543376"/>
                  <a:pt x="4635677" y="543376"/>
                </a:cubicBezTo>
                <a:lnTo>
                  <a:pt x="33961" y="543376"/>
                </a:lnTo>
                <a:cubicBezTo>
                  <a:pt x="15205" y="543376"/>
                  <a:pt x="0" y="528171"/>
                  <a:pt x="0" y="509415"/>
                </a:cubicBezTo>
                <a:lnTo>
                  <a:pt x="0" y="33961"/>
                </a:lnTo>
                <a:cubicBezTo>
                  <a:pt x="0" y="15205"/>
                  <a:pt x="15205" y="0"/>
                  <a:pt x="33961" y="0"/>
                </a:cubicBezTo>
                <a:close/>
              </a:path>
            </a:pathLst>
          </a:custGeom>
          <a:solidFill>
            <a:srgbClr val="5A4C42">
              <a:alpha val="10196"/>
            </a:srgbClr>
          </a:solidFill>
          <a:ln/>
        </p:spPr>
      </p:sp>
      <p:sp>
        <p:nvSpPr>
          <p:cNvPr id="19" name="Text 17"/>
          <p:cNvSpPr/>
          <p:nvPr/>
        </p:nvSpPr>
        <p:spPr>
          <a:xfrm>
            <a:off x="1222596" y="5331877"/>
            <a:ext cx="4525304" cy="339610"/>
          </a:xfrm>
          <a:prstGeom prst="rect">
            <a:avLst/>
          </a:prstGeom>
          <a:noFill/>
          <a:ln/>
        </p:spPr>
        <p:txBody>
          <a:bodyPr wrap="square" lIns="0" tIns="0" rIns="0" bIns="0" rtlCol="0" anchor="ctr"/>
          <a:lstStyle/>
          <a:p>
            <a:pPr>
              <a:lnSpc>
                <a:spcPct val="120000"/>
              </a:lnSpc>
            </a:pPr>
            <a:r>
              <a:rPr lang="en-US" sz="936" b="1" dirty="0">
                <a:solidFill>
                  <a:srgbClr val="3D352E"/>
                </a:solidFill>
                <a:latin typeface="Quattrocento Sans" pitchFamily="34" charset="0"/>
                <a:ea typeface="Quattrocento Sans" pitchFamily="34" charset="-122"/>
                <a:cs typeface="Quattrocento Sans" pitchFamily="34" charset="-120"/>
              </a:rPr>
              <a:t>Result:</a:t>
            </a:r>
            <a:pPr>
              <a:lnSpc>
                <a:spcPct val="120000"/>
              </a:lnSpc>
            </a:pPr>
            <a:r>
              <a:rPr lang="en-US" sz="936" dirty="0">
                <a:solidFill>
                  <a:srgbClr val="3D352E"/>
                </a:solidFill>
                <a:latin typeface="Quattrocento Sans" pitchFamily="34" charset="0"/>
                <a:ea typeface="Quattrocento Sans" pitchFamily="34" charset="-122"/>
                <a:cs typeface="Quattrocento Sans" pitchFamily="34" charset="-120"/>
              </a:rPr>
              <a:t> Drastically lowered aggregate CAC through continuous non-transactional engagement</a:t>
            </a:r>
            <a:endParaRPr lang="en-US" sz="1600" dirty="0"/>
          </a:p>
        </p:txBody>
      </p:sp>
      <p:sp>
        <p:nvSpPr>
          <p:cNvPr id="20" name="Shape 18"/>
          <p:cNvSpPr/>
          <p:nvPr/>
        </p:nvSpPr>
        <p:spPr>
          <a:xfrm>
            <a:off x="6199740" y="1052791"/>
            <a:ext cx="5654507" cy="3430061"/>
          </a:xfrm>
          <a:custGeom>
            <a:avLst/>
            <a:gdLst/>
            <a:ahLst/>
            <a:cxnLst/>
            <a:rect l="l" t="t" r="r" b="b"/>
            <a:pathLst>
              <a:path w="5654507" h="3430061">
                <a:moveTo>
                  <a:pt x="67915" y="0"/>
                </a:moveTo>
                <a:lnTo>
                  <a:pt x="5586592" y="0"/>
                </a:lnTo>
                <a:cubicBezTo>
                  <a:pt x="5624100" y="0"/>
                  <a:pt x="5654507" y="30407"/>
                  <a:pt x="5654507" y="67915"/>
                </a:cubicBezTo>
                <a:lnTo>
                  <a:pt x="5654507" y="3362146"/>
                </a:lnTo>
                <a:cubicBezTo>
                  <a:pt x="5654507" y="3399655"/>
                  <a:pt x="5624100" y="3430061"/>
                  <a:pt x="5586592" y="3430061"/>
                </a:cubicBezTo>
                <a:lnTo>
                  <a:pt x="67915" y="3430061"/>
                </a:lnTo>
                <a:cubicBezTo>
                  <a:pt x="30407" y="3430061"/>
                  <a:pt x="0" y="3399655"/>
                  <a:pt x="0" y="3362146"/>
                </a:cubicBezTo>
                <a:lnTo>
                  <a:pt x="0" y="67915"/>
                </a:lnTo>
                <a:cubicBezTo>
                  <a:pt x="0" y="30432"/>
                  <a:pt x="30432" y="0"/>
                  <a:pt x="67915" y="0"/>
                </a:cubicBezTo>
                <a:close/>
              </a:path>
            </a:pathLst>
          </a:custGeom>
          <a:solidFill>
            <a:srgbClr val="5A4C42"/>
          </a:solidFill>
          <a:ln/>
        </p:spPr>
      </p:sp>
      <p:sp>
        <p:nvSpPr>
          <p:cNvPr id="21" name="Text 19"/>
          <p:cNvSpPr/>
          <p:nvPr/>
        </p:nvSpPr>
        <p:spPr>
          <a:xfrm>
            <a:off x="6403506" y="1256557"/>
            <a:ext cx="5348858" cy="543376"/>
          </a:xfrm>
          <a:prstGeom prst="rect">
            <a:avLst/>
          </a:prstGeom>
          <a:noFill/>
          <a:ln/>
        </p:spPr>
        <p:txBody>
          <a:bodyPr wrap="square" lIns="0" tIns="0" rIns="0" bIns="0" rtlCol="0" anchor="ctr"/>
          <a:lstStyle/>
          <a:p>
            <a:pPr>
              <a:lnSpc>
                <a:spcPct val="110000"/>
              </a:lnSpc>
            </a:pPr>
            <a:r>
              <a:rPr lang="en-US" sz="1604" b="1" dirty="0">
                <a:solidFill>
                  <a:srgbClr val="FFFFFF"/>
                </a:solidFill>
                <a:latin typeface="Oranienbaum" pitchFamily="34" charset="0"/>
                <a:ea typeface="Oranienbaum" pitchFamily="34" charset="-122"/>
                <a:cs typeface="Oranienbaum" pitchFamily="34" charset="-120"/>
              </a:rPr>
              <a:t>The LTV Equation: How Retention Impacted Every Variable</a:t>
            </a:r>
            <a:endParaRPr lang="en-US" sz="1600" dirty="0"/>
          </a:p>
        </p:txBody>
      </p:sp>
      <p:sp>
        <p:nvSpPr>
          <p:cNvPr id="22" name="Shape 20"/>
          <p:cNvSpPr/>
          <p:nvPr/>
        </p:nvSpPr>
        <p:spPr>
          <a:xfrm>
            <a:off x="6403506" y="1935777"/>
            <a:ext cx="5246975" cy="882986"/>
          </a:xfrm>
          <a:custGeom>
            <a:avLst/>
            <a:gdLst/>
            <a:ahLst/>
            <a:cxnLst/>
            <a:rect l="l" t="t" r="r" b="b"/>
            <a:pathLst>
              <a:path w="5246975" h="882986">
                <a:moveTo>
                  <a:pt x="67919" y="0"/>
                </a:moveTo>
                <a:lnTo>
                  <a:pt x="5179056" y="0"/>
                </a:lnTo>
                <a:cubicBezTo>
                  <a:pt x="5216566" y="0"/>
                  <a:pt x="5246975" y="30409"/>
                  <a:pt x="5246975" y="67919"/>
                </a:cubicBezTo>
                <a:lnTo>
                  <a:pt x="5246975" y="815067"/>
                </a:lnTo>
                <a:cubicBezTo>
                  <a:pt x="5246975" y="852578"/>
                  <a:pt x="5216566" y="882986"/>
                  <a:pt x="5179056" y="882986"/>
                </a:cubicBezTo>
                <a:lnTo>
                  <a:pt x="67919" y="882986"/>
                </a:lnTo>
                <a:cubicBezTo>
                  <a:pt x="30409" y="882986"/>
                  <a:pt x="0" y="852578"/>
                  <a:pt x="0" y="815067"/>
                </a:cubicBezTo>
                <a:lnTo>
                  <a:pt x="0" y="67919"/>
                </a:lnTo>
                <a:cubicBezTo>
                  <a:pt x="0" y="30409"/>
                  <a:pt x="30409" y="0"/>
                  <a:pt x="67919" y="0"/>
                </a:cubicBezTo>
                <a:close/>
              </a:path>
            </a:pathLst>
          </a:custGeom>
          <a:solidFill>
            <a:srgbClr val="FFFFFF">
              <a:alpha val="20000"/>
            </a:srgbClr>
          </a:solidFill>
          <a:ln/>
        </p:spPr>
      </p:sp>
      <p:sp>
        <p:nvSpPr>
          <p:cNvPr id="23" name="Text 21"/>
          <p:cNvSpPr/>
          <p:nvPr/>
        </p:nvSpPr>
        <p:spPr>
          <a:xfrm>
            <a:off x="6535105" y="2105582"/>
            <a:ext cx="4983777" cy="237727"/>
          </a:xfrm>
          <a:prstGeom prst="rect">
            <a:avLst/>
          </a:prstGeom>
          <a:noFill/>
          <a:ln/>
        </p:spPr>
        <p:txBody>
          <a:bodyPr wrap="square" lIns="0" tIns="0" rIns="0" bIns="0" rtlCol="0" anchor="ctr"/>
          <a:lstStyle/>
          <a:p>
            <a:pPr algn="ctr">
              <a:lnSpc>
                <a:spcPct val="130000"/>
              </a:lnSpc>
            </a:pPr>
            <a:r>
              <a:rPr lang="en-US" sz="1203" dirty="0">
                <a:solidFill>
                  <a:srgbClr val="FFFFFF"/>
                </a:solidFill>
                <a:latin typeface="Sorts Mill Goudy" pitchFamily="34" charset="0"/>
                <a:ea typeface="Sorts Mill Goudy" pitchFamily="34" charset="-122"/>
                <a:cs typeface="Sorts Mill Goudy" pitchFamily="34" charset="-120"/>
              </a:rPr>
              <a:t>Customer Lifetime Value =</a:t>
            </a:r>
            <a:endParaRPr lang="en-US" sz="1600" dirty="0"/>
          </a:p>
        </p:txBody>
      </p:sp>
      <p:sp>
        <p:nvSpPr>
          <p:cNvPr id="24" name="Text 22"/>
          <p:cNvSpPr/>
          <p:nvPr/>
        </p:nvSpPr>
        <p:spPr>
          <a:xfrm>
            <a:off x="6530860" y="2411231"/>
            <a:ext cx="4992267" cy="237727"/>
          </a:xfrm>
          <a:prstGeom prst="rect">
            <a:avLst/>
          </a:prstGeom>
          <a:noFill/>
          <a:ln/>
        </p:spPr>
        <p:txBody>
          <a:bodyPr wrap="square" lIns="0" tIns="0" rIns="0" bIns="0" rtlCol="0" anchor="ctr"/>
          <a:lstStyle/>
          <a:p>
            <a:pPr algn="ctr">
              <a:lnSpc>
                <a:spcPct val="120000"/>
              </a:lnSpc>
            </a:pPr>
            <a:r>
              <a:rPr lang="en-US" sz="1337" b="1" dirty="0">
                <a:solidFill>
                  <a:srgbClr val="FFFFFF"/>
                </a:solidFill>
                <a:latin typeface="Quattrocento Sans" pitchFamily="34" charset="0"/>
                <a:ea typeface="Quattrocento Sans" pitchFamily="34" charset="-122"/>
                <a:cs typeface="Quattrocento Sans" pitchFamily="34" charset="-120"/>
              </a:rPr>
              <a:t>(Avg Order Value × Purchase Frequency) ÷ Churn Rate</a:t>
            </a:r>
            <a:endParaRPr lang="en-US" sz="1600" dirty="0"/>
          </a:p>
        </p:txBody>
      </p:sp>
      <p:sp>
        <p:nvSpPr>
          <p:cNvPr id="25" name="Shape 23"/>
          <p:cNvSpPr/>
          <p:nvPr/>
        </p:nvSpPr>
        <p:spPr>
          <a:xfrm>
            <a:off x="6443835" y="2988568"/>
            <a:ext cx="114618" cy="152825"/>
          </a:xfrm>
          <a:custGeom>
            <a:avLst/>
            <a:gdLst/>
            <a:ahLst/>
            <a:cxnLst/>
            <a:rect l="l" t="t" r="r" b="b"/>
            <a:pathLst>
              <a:path w="114618" h="152825">
                <a:moveTo>
                  <a:pt x="64055" y="5194"/>
                </a:moveTo>
                <a:cubicBezTo>
                  <a:pt x="60324" y="1463"/>
                  <a:pt x="54265" y="1463"/>
                  <a:pt x="50534" y="5194"/>
                </a:cubicBezTo>
                <a:lnTo>
                  <a:pt x="2776" y="52951"/>
                </a:lnTo>
                <a:cubicBezTo>
                  <a:pt x="-955" y="56682"/>
                  <a:pt x="-955" y="62742"/>
                  <a:pt x="2776" y="66473"/>
                </a:cubicBezTo>
                <a:cubicBezTo>
                  <a:pt x="6507" y="70204"/>
                  <a:pt x="12566" y="70204"/>
                  <a:pt x="16297" y="66473"/>
                </a:cubicBezTo>
                <a:lnTo>
                  <a:pt x="47758" y="35012"/>
                </a:lnTo>
                <a:lnTo>
                  <a:pt x="47758" y="145661"/>
                </a:lnTo>
                <a:cubicBezTo>
                  <a:pt x="47758" y="150944"/>
                  <a:pt x="52026" y="155212"/>
                  <a:pt x="57309" y="155212"/>
                </a:cubicBezTo>
                <a:cubicBezTo>
                  <a:pt x="62592" y="155212"/>
                  <a:pt x="66861" y="150944"/>
                  <a:pt x="66861" y="145661"/>
                </a:cubicBezTo>
                <a:lnTo>
                  <a:pt x="66861" y="35012"/>
                </a:lnTo>
                <a:lnTo>
                  <a:pt x="98321" y="66473"/>
                </a:lnTo>
                <a:cubicBezTo>
                  <a:pt x="102052" y="70204"/>
                  <a:pt x="108111" y="70204"/>
                  <a:pt x="111842" y="66473"/>
                </a:cubicBezTo>
                <a:cubicBezTo>
                  <a:pt x="115574" y="62742"/>
                  <a:pt x="115574" y="56682"/>
                  <a:pt x="111842" y="52951"/>
                </a:cubicBezTo>
                <a:lnTo>
                  <a:pt x="64085" y="5194"/>
                </a:lnTo>
                <a:close/>
              </a:path>
            </a:pathLst>
          </a:custGeom>
          <a:solidFill>
            <a:srgbClr val="C87D59"/>
          </a:solidFill>
          <a:ln/>
        </p:spPr>
      </p:sp>
      <p:sp>
        <p:nvSpPr>
          <p:cNvPr id="26" name="Text 24"/>
          <p:cNvSpPr/>
          <p:nvPr/>
        </p:nvSpPr>
        <p:spPr>
          <a:xfrm>
            <a:off x="6696420" y="2954607"/>
            <a:ext cx="2377270" cy="203766"/>
          </a:xfrm>
          <a:prstGeom prst="rect">
            <a:avLst/>
          </a:prstGeom>
          <a:noFill/>
          <a:ln/>
        </p:spPr>
        <p:txBody>
          <a:bodyPr wrap="square" lIns="0" tIns="0" rIns="0" bIns="0" rtlCol="0" anchor="ctr"/>
          <a:lstStyle/>
          <a:p>
            <a:pPr>
              <a:lnSpc>
                <a:spcPct val="130000"/>
              </a:lnSpc>
            </a:pPr>
            <a:r>
              <a:rPr lang="en-US" sz="1070" b="1" dirty="0">
                <a:solidFill>
                  <a:srgbClr val="FFFFFF"/>
                </a:solidFill>
                <a:latin typeface="Quattrocento Sans" pitchFamily="34" charset="0"/>
                <a:ea typeface="Quattrocento Sans" pitchFamily="34" charset="-122"/>
                <a:cs typeface="Quattrocento Sans" pitchFamily="34" charset="-120"/>
              </a:rPr>
              <a:t>Average Order Value ↑</a:t>
            </a:r>
            <a:endParaRPr lang="en-US" sz="1600" dirty="0"/>
          </a:p>
        </p:txBody>
      </p:sp>
      <p:sp>
        <p:nvSpPr>
          <p:cNvPr id="27" name="Text 25"/>
          <p:cNvSpPr/>
          <p:nvPr/>
        </p:nvSpPr>
        <p:spPr>
          <a:xfrm>
            <a:off x="6696420" y="3158373"/>
            <a:ext cx="2368780" cy="169805"/>
          </a:xfrm>
          <a:prstGeom prst="rect">
            <a:avLst/>
          </a:prstGeom>
          <a:noFill/>
          <a:ln/>
        </p:spPr>
        <p:txBody>
          <a:bodyPr wrap="square" lIns="0" tIns="0" rIns="0" bIns="0" rtlCol="0" anchor="ctr"/>
          <a:lstStyle/>
          <a:p>
            <a:pPr>
              <a:lnSpc>
                <a:spcPct val="120000"/>
              </a:lnSpc>
            </a:pPr>
            <a:r>
              <a:rPr lang="en-US" sz="936" dirty="0">
                <a:solidFill>
                  <a:srgbClr val="FFFFFF">
                    <a:alpha val="80000"/>
                  </a:srgbClr>
                </a:solidFill>
                <a:latin typeface="Quattrocento Sans" pitchFamily="34" charset="0"/>
                <a:ea typeface="Quattrocento Sans" pitchFamily="34" charset="-122"/>
                <a:cs typeface="Quattrocento Sans" pitchFamily="34" charset="-120"/>
              </a:rPr>
              <a:t>Education promoted multi-product regimens</a:t>
            </a:r>
            <a:endParaRPr lang="en-US" sz="1600" dirty="0"/>
          </a:p>
        </p:txBody>
      </p:sp>
      <p:sp>
        <p:nvSpPr>
          <p:cNvPr id="28" name="Shape 26"/>
          <p:cNvSpPr/>
          <p:nvPr/>
        </p:nvSpPr>
        <p:spPr>
          <a:xfrm>
            <a:off x="6443835" y="3464022"/>
            <a:ext cx="114618" cy="152825"/>
          </a:xfrm>
          <a:custGeom>
            <a:avLst/>
            <a:gdLst/>
            <a:ahLst/>
            <a:cxnLst/>
            <a:rect l="l" t="t" r="r" b="b"/>
            <a:pathLst>
              <a:path w="114618" h="152825">
                <a:moveTo>
                  <a:pt x="64055" y="5194"/>
                </a:moveTo>
                <a:cubicBezTo>
                  <a:pt x="60324" y="1463"/>
                  <a:pt x="54265" y="1463"/>
                  <a:pt x="50534" y="5194"/>
                </a:cubicBezTo>
                <a:lnTo>
                  <a:pt x="2776" y="52951"/>
                </a:lnTo>
                <a:cubicBezTo>
                  <a:pt x="-955" y="56682"/>
                  <a:pt x="-955" y="62742"/>
                  <a:pt x="2776" y="66473"/>
                </a:cubicBezTo>
                <a:cubicBezTo>
                  <a:pt x="6507" y="70204"/>
                  <a:pt x="12566" y="70204"/>
                  <a:pt x="16297" y="66473"/>
                </a:cubicBezTo>
                <a:lnTo>
                  <a:pt x="47758" y="35012"/>
                </a:lnTo>
                <a:lnTo>
                  <a:pt x="47758" y="145661"/>
                </a:lnTo>
                <a:cubicBezTo>
                  <a:pt x="47758" y="150944"/>
                  <a:pt x="52026" y="155212"/>
                  <a:pt x="57309" y="155212"/>
                </a:cubicBezTo>
                <a:cubicBezTo>
                  <a:pt x="62592" y="155212"/>
                  <a:pt x="66861" y="150944"/>
                  <a:pt x="66861" y="145661"/>
                </a:cubicBezTo>
                <a:lnTo>
                  <a:pt x="66861" y="35012"/>
                </a:lnTo>
                <a:lnTo>
                  <a:pt x="98321" y="66473"/>
                </a:lnTo>
                <a:cubicBezTo>
                  <a:pt x="102052" y="70204"/>
                  <a:pt x="108111" y="70204"/>
                  <a:pt x="111842" y="66473"/>
                </a:cubicBezTo>
                <a:cubicBezTo>
                  <a:pt x="115574" y="62742"/>
                  <a:pt x="115574" y="56682"/>
                  <a:pt x="111842" y="52951"/>
                </a:cubicBezTo>
                <a:lnTo>
                  <a:pt x="64085" y="5194"/>
                </a:lnTo>
                <a:close/>
              </a:path>
            </a:pathLst>
          </a:custGeom>
          <a:solidFill>
            <a:srgbClr val="C87D59"/>
          </a:solidFill>
          <a:ln/>
        </p:spPr>
      </p:sp>
      <p:sp>
        <p:nvSpPr>
          <p:cNvPr id="29" name="Text 27"/>
          <p:cNvSpPr/>
          <p:nvPr/>
        </p:nvSpPr>
        <p:spPr>
          <a:xfrm>
            <a:off x="6696420" y="3430061"/>
            <a:ext cx="1884836" cy="203766"/>
          </a:xfrm>
          <a:prstGeom prst="rect">
            <a:avLst/>
          </a:prstGeom>
          <a:noFill/>
          <a:ln/>
        </p:spPr>
        <p:txBody>
          <a:bodyPr wrap="square" lIns="0" tIns="0" rIns="0" bIns="0" rtlCol="0" anchor="ctr"/>
          <a:lstStyle/>
          <a:p>
            <a:pPr>
              <a:lnSpc>
                <a:spcPct val="130000"/>
              </a:lnSpc>
            </a:pPr>
            <a:r>
              <a:rPr lang="en-US" sz="1070" b="1" dirty="0">
                <a:solidFill>
                  <a:srgbClr val="FFFFFF"/>
                </a:solidFill>
                <a:latin typeface="Quattrocento Sans" pitchFamily="34" charset="0"/>
                <a:ea typeface="Quattrocento Sans" pitchFamily="34" charset="-122"/>
                <a:cs typeface="Quattrocento Sans" pitchFamily="34" charset="-120"/>
              </a:rPr>
              <a:t>Purchase Frequency ↑</a:t>
            </a:r>
            <a:endParaRPr lang="en-US" sz="1600" dirty="0"/>
          </a:p>
        </p:txBody>
      </p:sp>
      <p:sp>
        <p:nvSpPr>
          <p:cNvPr id="30" name="Text 28"/>
          <p:cNvSpPr/>
          <p:nvPr/>
        </p:nvSpPr>
        <p:spPr>
          <a:xfrm>
            <a:off x="6696420" y="3633827"/>
            <a:ext cx="1876345" cy="169805"/>
          </a:xfrm>
          <a:prstGeom prst="rect">
            <a:avLst/>
          </a:prstGeom>
          <a:noFill/>
          <a:ln/>
        </p:spPr>
        <p:txBody>
          <a:bodyPr wrap="square" lIns="0" tIns="0" rIns="0" bIns="0" rtlCol="0" anchor="ctr"/>
          <a:lstStyle/>
          <a:p>
            <a:pPr>
              <a:lnSpc>
                <a:spcPct val="120000"/>
              </a:lnSpc>
            </a:pPr>
            <a:r>
              <a:rPr lang="en-US" sz="936" dirty="0">
                <a:solidFill>
                  <a:srgbClr val="FFFFFF">
                    <a:alpha val="80000"/>
                  </a:srgbClr>
                </a:solidFill>
                <a:latin typeface="Quattrocento Sans" pitchFamily="34" charset="0"/>
                <a:ea typeface="Quattrocento Sans" pitchFamily="34" charset="-122"/>
                <a:cs typeface="Quattrocento Sans" pitchFamily="34" charset="-120"/>
              </a:rPr>
              <a:t>Daily engagement through content</a:t>
            </a:r>
            <a:endParaRPr lang="en-US" sz="1600" dirty="0"/>
          </a:p>
        </p:txBody>
      </p:sp>
      <p:sp>
        <p:nvSpPr>
          <p:cNvPr id="31" name="Shape 29"/>
          <p:cNvSpPr/>
          <p:nvPr/>
        </p:nvSpPr>
        <p:spPr>
          <a:xfrm>
            <a:off x="6443835" y="3939476"/>
            <a:ext cx="114618" cy="152825"/>
          </a:xfrm>
          <a:custGeom>
            <a:avLst/>
            <a:gdLst/>
            <a:ahLst/>
            <a:cxnLst/>
            <a:rect l="l" t="t" r="r" b="b"/>
            <a:pathLst>
              <a:path w="114618" h="152825">
                <a:moveTo>
                  <a:pt x="50563" y="150019"/>
                </a:moveTo>
                <a:cubicBezTo>
                  <a:pt x="54294" y="153750"/>
                  <a:pt x="60354" y="153750"/>
                  <a:pt x="64085" y="150019"/>
                </a:cubicBezTo>
                <a:lnTo>
                  <a:pt x="111842" y="102261"/>
                </a:lnTo>
                <a:cubicBezTo>
                  <a:pt x="115574" y="98530"/>
                  <a:pt x="115574" y="92471"/>
                  <a:pt x="111842" y="88740"/>
                </a:cubicBezTo>
                <a:cubicBezTo>
                  <a:pt x="108111" y="85009"/>
                  <a:pt x="102052" y="85009"/>
                  <a:pt x="98321" y="88740"/>
                </a:cubicBezTo>
                <a:lnTo>
                  <a:pt x="66861" y="120200"/>
                </a:lnTo>
                <a:lnTo>
                  <a:pt x="66861" y="9552"/>
                </a:lnTo>
                <a:cubicBezTo>
                  <a:pt x="66861" y="4268"/>
                  <a:pt x="62592" y="0"/>
                  <a:pt x="57309" y="0"/>
                </a:cubicBezTo>
                <a:cubicBezTo>
                  <a:pt x="52026" y="0"/>
                  <a:pt x="47758" y="4268"/>
                  <a:pt x="47758" y="9552"/>
                </a:cubicBezTo>
                <a:lnTo>
                  <a:pt x="47758" y="120200"/>
                </a:lnTo>
                <a:lnTo>
                  <a:pt x="16297" y="88740"/>
                </a:lnTo>
                <a:cubicBezTo>
                  <a:pt x="12566" y="85009"/>
                  <a:pt x="6507" y="85009"/>
                  <a:pt x="2776" y="88740"/>
                </a:cubicBezTo>
                <a:cubicBezTo>
                  <a:pt x="-955" y="92471"/>
                  <a:pt x="-955" y="98530"/>
                  <a:pt x="2776" y="102261"/>
                </a:cubicBezTo>
                <a:lnTo>
                  <a:pt x="50534" y="150019"/>
                </a:lnTo>
                <a:close/>
              </a:path>
            </a:pathLst>
          </a:custGeom>
          <a:solidFill>
            <a:srgbClr val="C87D59"/>
          </a:solidFill>
          <a:ln/>
        </p:spPr>
      </p:sp>
      <p:sp>
        <p:nvSpPr>
          <p:cNvPr id="32" name="Text 30"/>
          <p:cNvSpPr/>
          <p:nvPr/>
        </p:nvSpPr>
        <p:spPr>
          <a:xfrm>
            <a:off x="6696420" y="3905515"/>
            <a:ext cx="1901816" cy="203766"/>
          </a:xfrm>
          <a:prstGeom prst="rect">
            <a:avLst/>
          </a:prstGeom>
          <a:noFill/>
          <a:ln/>
        </p:spPr>
        <p:txBody>
          <a:bodyPr wrap="square" lIns="0" tIns="0" rIns="0" bIns="0" rtlCol="0" anchor="ctr"/>
          <a:lstStyle/>
          <a:p>
            <a:pPr>
              <a:lnSpc>
                <a:spcPct val="130000"/>
              </a:lnSpc>
            </a:pPr>
            <a:r>
              <a:rPr lang="en-US" sz="1070" b="1" dirty="0">
                <a:solidFill>
                  <a:srgbClr val="FFFFFF"/>
                </a:solidFill>
                <a:latin typeface="Quattrocento Sans" pitchFamily="34" charset="0"/>
                <a:ea typeface="Quattrocento Sans" pitchFamily="34" charset="-122"/>
                <a:cs typeface="Quattrocento Sans" pitchFamily="34" charset="-120"/>
              </a:rPr>
              <a:t>Churn Rate ↓</a:t>
            </a:r>
            <a:endParaRPr lang="en-US" sz="1600" dirty="0"/>
          </a:p>
        </p:txBody>
      </p:sp>
      <p:sp>
        <p:nvSpPr>
          <p:cNvPr id="33" name="Text 31"/>
          <p:cNvSpPr/>
          <p:nvPr/>
        </p:nvSpPr>
        <p:spPr>
          <a:xfrm>
            <a:off x="6696420" y="4109281"/>
            <a:ext cx="1893326" cy="169805"/>
          </a:xfrm>
          <a:prstGeom prst="rect">
            <a:avLst/>
          </a:prstGeom>
          <a:noFill/>
          <a:ln/>
        </p:spPr>
        <p:txBody>
          <a:bodyPr wrap="square" lIns="0" tIns="0" rIns="0" bIns="0" rtlCol="0" anchor="ctr"/>
          <a:lstStyle/>
          <a:p>
            <a:pPr>
              <a:lnSpc>
                <a:spcPct val="120000"/>
              </a:lnSpc>
            </a:pPr>
            <a:r>
              <a:rPr lang="en-US" sz="936" dirty="0">
                <a:solidFill>
                  <a:srgbClr val="FFFFFF">
                    <a:alpha val="80000"/>
                  </a:srgbClr>
                </a:solidFill>
                <a:latin typeface="Quattrocento Sans" pitchFamily="34" charset="0"/>
                <a:ea typeface="Quattrocento Sans" pitchFamily="34" charset="-122"/>
                <a:cs typeface="Quattrocento Sans" pitchFamily="34" charset="-120"/>
              </a:rPr>
              <a:t>Authenticity eliminated counterfeits</a:t>
            </a:r>
            <a:endParaRPr lang="en-US" sz="1600" dirty="0"/>
          </a:p>
        </p:txBody>
      </p:sp>
      <p:sp>
        <p:nvSpPr>
          <p:cNvPr id="34" name="Shape 32"/>
          <p:cNvSpPr/>
          <p:nvPr/>
        </p:nvSpPr>
        <p:spPr>
          <a:xfrm>
            <a:off x="6199740" y="4669638"/>
            <a:ext cx="5654507" cy="1952758"/>
          </a:xfrm>
          <a:custGeom>
            <a:avLst/>
            <a:gdLst/>
            <a:ahLst/>
            <a:cxnLst/>
            <a:rect l="l" t="t" r="r" b="b"/>
            <a:pathLst>
              <a:path w="5654507" h="1952758">
                <a:moveTo>
                  <a:pt x="33961" y="0"/>
                </a:moveTo>
                <a:lnTo>
                  <a:pt x="5620546" y="0"/>
                </a:lnTo>
                <a:cubicBezTo>
                  <a:pt x="5639302" y="0"/>
                  <a:pt x="5654507" y="15205"/>
                  <a:pt x="5654507" y="33961"/>
                </a:cubicBezTo>
                <a:lnTo>
                  <a:pt x="5654507" y="1884841"/>
                </a:lnTo>
                <a:cubicBezTo>
                  <a:pt x="5654507" y="1922350"/>
                  <a:pt x="5624100" y="1952758"/>
                  <a:pt x="5586590" y="1952758"/>
                </a:cubicBezTo>
                <a:lnTo>
                  <a:pt x="67917" y="1952758"/>
                </a:lnTo>
                <a:cubicBezTo>
                  <a:pt x="30407" y="1952758"/>
                  <a:pt x="0" y="1922350"/>
                  <a:pt x="0" y="1884841"/>
                </a:cubicBezTo>
                <a:lnTo>
                  <a:pt x="0" y="33961"/>
                </a:lnTo>
                <a:cubicBezTo>
                  <a:pt x="0" y="15205"/>
                  <a:pt x="15205" y="0"/>
                  <a:pt x="33961" y="0"/>
                </a:cubicBezTo>
                <a:close/>
              </a:path>
            </a:pathLst>
          </a:custGeom>
          <a:solidFill>
            <a:srgbClr val="FFFFFF"/>
          </a:solidFill>
          <a:ln/>
          <a:effectLst>
            <a:outerShdw sx="100000" sy="100000" kx="0" ky="0" algn="bl" rotWithShape="0" blurRad="25471" dist="8490" dir="5400000">
              <a:srgbClr val="000000">
                <a:alpha val="10196"/>
              </a:srgbClr>
            </a:outerShdw>
          </a:effectLst>
        </p:spPr>
      </p:sp>
      <p:sp>
        <p:nvSpPr>
          <p:cNvPr id="35" name="Shape 33"/>
          <p:cNvSpPr/>
          <p:nvPr/>
        </p:nvSpPr>
        <p:spPr>
          <a:xfrm>
            <a:off x="6199740" y="4669638"/>
            <a:ext cx="5654507" cy="33961"/>
          </a:xfrm>
          <a:custGeom>
            <a:avLst/>
            <a:gdLst/>
            <a:ahLst/>
            <a:cxnLst/>
            <a:rect l="l" t="t" r="r" b="b"/>
            <a:pathLst>
              <a:path w="5654507" h="33961">
                <a:moveTo>
                  <a:pt x="33961" y="0"/>
                </a:moveTo>
                <a:lnTo>
                  <a:pt x="5620546" y="0"/>
                </a:lnTo>
                <a:cubicBezTo>
                  <a:pt x="5639302" y="0"/>
                  <a:pt x="5654507" y="15205"/>
                  <a:pt x="5654507" y="33961"/>
                </a:cubicBezTo>
                <a:lnTo>
                  <a:pt x="5654507" y="33961"/>
                </a:lnTo>
                <a:lnTo>
                  <a:pt x="0" y="33961"/>
                </a:lnTo>
                <a:lnTo>
                  <a:pt x="0" y="33961"/>
                </a:lnTo>
                <a:cubicBezTo>
                  <a:pt x="0" y="15205"/>
                  <a:pt x="15205" y="0"/>
                  <a:pt x="33961" y="0"/>
                </a:cubicBezTo>
                <a:close/>
              </a:path>
            </a:pathLst>
          </a:custGeom>
          <a:solidFill>
            <a:srgbClr val="C87D59"/>
          </a:solidFill>
          <a:ln/>
        </p:spPr>
      </p:sp>
      <p:sp>
        <p:nvSpPr>
          <p:cNvPr id="36" name="Text 34"/>
          <p:cNvSpPr/>
          <p:nvPr/>
        </p:nvSpPr>
        <p:spPr>
          <a:xfrm>
            <a:off x="6369545" y="4856423"/>
            <a:ext cx="5391309" cy="237727"/>
          </a:xfrm>
          <a:prstGeom prst="rect">
            <a:avLst/>
          </a:prstGeom>
          <a:noFill/>
          <a:ln/>
        </p:spPr>
        <p:txBody>
          <a:bodyPr wrap="square" lIns="0" tIns="0" rIns="0" bIns="0" rtlCol="0" anchor="ctr"/>
          <a:lstStyle/>
          <a:p>
            <a:pPr>
              <a:lnSpc>
                <a:spcPct val="130000"/>
              </a:lnSpc>
            </a:pPr>
            <a:r>
              <a:rPr lang="en-US" sz="1203" b="1" dirty="0">
                <a:solidFill>
                  <a:srgbClr val="5A4C42"/>
                </a:solidFill>
                <a:latin typeface="Oranienbaum" pitchFamily="34" charset="0"/>
                <a:ea typeface="Oranienbaum" pitchFamily="34" charset="-122"/>
                <a:cs typeface="Oranienbaum" pitchFamily="34" charset="-120"/>
              </a:rPr>
              <a:t>The Compounding Effect</a:t>
            </a:r>
            <a:endParaRPr lang="en-US" sz="1600" dirty="0"/>
          </a:p>
        </p:txBody>
      </p:sp>
      <p:sp>
        <p:nvSpPr>
          <p:cNvPr id="37" name="Shape 35"/>
          <p:cNvSpPr/>
          <p:nvPr/>
        </p:nvSpPr>
        <p:spPr>
          <a:xfrm>
            <a:off x="6369545" y="5196033"/>
            <a:ext cx="2589526" cy="713181"/>
          </a:xfrm>
          <a:custGeom>
            <a:avLst/>
            <a:gdLst/>
            <a:ahLst/>
            <a:cxnLst/>
            <a:rect l="l" t="t" r="r" b="b"/>
            <a:pathLst>
              <a:path w="2589526" h="713181">
                <a:moveTo>
                  <a:pt x="67923" y="0"/>
                </a:moveTo>
                <a:lnTo>
                  <a:pt x="2521603" y="0"/>
                </a:lnTo>
                <a:cubicBezTo>
                  <a:pt x="2559116" y="0"/>
                  <a:pt x="2589526" y="30410"/>
                  <a:pt x="2589526" y="67923"/>
                </a:cubicBezTo>
                <a:lnTo>
                  <a:pt x="2589526" y="645258"/>
                </a:lnTo>
                <a:cubicBezTo>
                  <a:pt x="2589526" y="682771"/>
                  <a:pt x="2559116" y="713181"/>
                  <a:pt x="2521603" y="713181"/>
                </a:cubicBezTo>
                <a:lnTo>
                  <a:pt x="67923" y="713181"/>
                </a:lnTo>
                <a:cubicBezTo>
                  <a:pt x="30410" y="713181"/>
                  <a:pt x="0" y="682771"/>
                  <a:pt x="0" y="645258"/>
                </a:cubicBezTo>
                <a:lnTo>
                  <a:pt x="0" y="67923"/>
                </a:lnTo>
                <a:cubicBezTo>
                  <a:pt x="0" y="30435"/>
                  <a:pt x="30435" y="0"/>
                  <a:pt x="67923" y="0"/>
                </a:cubicBezTo>
                <a:close/>
              </a:path>
            </a:pathLst>
          </a:custGeom>
          <a:solidFill>
            <a:srgbClr val="5A4C42">
              <a:alpha val="10196"/>
            </a:srgbClr>
          </a:solidFill>
          <a:ln/>
        </p:spPr>
      </p:sp>
      <p:sp>
        <p:nvSpPr>
          <p:cNvPr id="38" name="Text 36"/>
          <p:cNvSpPr/>
          <p:nvPr/>
        </p:nvSpPr>
        <p:spPr>
          <a:xfrm>
            <a:off x="6407751" y="5297916"/>
            <a:ext cx="2513114" cy="305649"/>
          </a:xfrm>
          <a:prstGeom prst="rect">
            <a:avLst/>
          </a:prstGeom>
          <a:noFill/>
          <a:ln/>
        </p:spPr>
        <p:txBody>
          <a:bodyPr wrap="square" lIns="0" tIns="0" rIns="0" bIns="0" rtlCol="0" anchor="ctr"/>
          <a:lstStyle/>
          <a:p>
            <a:pPr algn="ctr">
              <a:lnSpc>
                <a:spcPct val="100000"/>
              </a:lnSpc>
            </a:pPr>
            <a:r>
              <a:rPr lang="en-US" sz="2006" b="1" dirty="0">
                <a:solidFill>
                  <a:srgbClr val="5A4C42"/>
                </a:solidFill>
                <a:latin typeface="Oranienbaum" pitchFamily="34" charset="0"/>
                <a:ea typeface="Oranienbaum" pitchFamily="34" charset="-122"/>
                <a:cs typeface="Oranienbaum" pitchFamily="34" charset="-120"/>
              </a:rPr>
              <a:t>70%</a:t>
            </a:r>
            <a:endParaRPr lang="en-US" sz="1600" dirty="0"/>
          </a:p>
        </p:txBody>
      </p:sp>
      <p:sp>
        <p:nvSpPr>
          <p:cNvPr id="39" name="Text 37"/>
          <p:cNvSpPr/>
          <p:nvPr/>
        </p:nvSpPr>
        <p:spPr>
          <a:xfrm>
            <a:off x="6441712" y="5637526"/>
            <a:ext cx="2445192" cy="169805"/>
          </a:xfrm>
          <a:prstGeom prst="rect">
            <a:avLst/>
          </a:prstGeom>
          <a:noFill/>
          <a:ln/>
        </p:spPr>
        <p:txBody>
          <a:bodyPr wrap="square" lIns="0" tIns="0" rIns="0" bIns="0" rtlCol="0" anchor="ctr"/>
          <a:lstStyle/>
          <a:p>
            <a:pPr algn="ctr">
              <a:lnSpc>
                <a:spcPct val="120000"/>
              </a:lnSpc>
            </a:pPr>
            <a:r>
              <a:rPr lang="en-US" sz="936" dirty="0">
                <a:solidFill>
                  <a:srgbClr val="3D352E"/>
                </a:solidFill>
                <a:latin typeface="Quattrocento Sans" pitchFamily="34" charset="0"/>
                <a:ea typeface="Quattrocento Sans" pitchFamily="34" charset="-122"/>
                <a:cs typeface="Quattrocento Sans" pitchFamily="34" charset="-120"/>
              </a:rPr>
              <a:t>Repeat Order Rate</a:t>
            </a:r>
            <a:endParaRPr lang="en-US" sz="1600" dirty="0"/>
          </a:p>
        </p:txBody>
      </p:sp>
      <p:sp>
        <p:nvSpPr>
          <p:cNvPr id="40" name="Shape 38"/>
          <p:cNvSpPr/>
          <p:nvPr/>
        </p:nvSpPr>
        <p:spPr>
          <a:xfrm>
            <a:off x="9095801" y="5196033"/>
            <a:ext cx="2589526" cy="713181"/>
          </a:xfrm>
          <a:custGeom>
            <a:avLst/>
            <a:gdLst/>
            <a:ahLst/>
            <a:cxnLst/>
            <a:rect l="l" t="t" r="r" b="b"/>
            <a:pathLst>
              <a:path w="2589526" h="713181">
                <a:moveTo>
                  <a:pt x="67923" y="0"/>
                </a:moveTo>
                <a:lnTo>
                  <a:pt x="2521603" y="0"/>
                </a:lnTo>
                <a:cubicBezTo>
                  <a:pt x="2559116" y="0"/>
                  <a:pt x="2589526" y="30410"/>
                  <a:pt x="2589526" y="67923"/>
                </a:cubicBezTo>
                <a:lnTo>
                  <a:pt x="2589526" y="645258"/>
                </a:lnTo>
                <a:cubicBezTo>
                  <a:pt x="2589526" y="682771"/>
                  <a:pt x="2559116" y="713181"/>
                  <a:pt x="2521603" y="713181"/>
                </a:cubicBezTo>
                <a:lnTo>
                  <a:pt x="67923" y="713181"/>
                </a:lnTo>
                <a:cubicBezTo>
                  <a:pt x="30410" y="713181"/>
                  <a:pt x="0" y="682771"/>
                  <a:pt x="0" y="645258"/>
                </a:cubicBezTo>
                <a:lnTo>
                  <a:pt x="0" y="67923"/>
                </a:lnTo>
                <a:cubicBezTo>
                  <a:pt x="0" y="30435"/>
                  <a:pt x="30435" y="0"/>
                  <a:pt x="67923" y="0"/>
                </a:cubicBezTo>
                <a:close/>
              </a:path>
            </a:pathLst>
          </a:custGeom>
          <a:solidFill>
            <a:srgbClr val="C87D59">
              <a:alpha val="10196"/>
            </a:srgbClr>
          </a:solidFill>
          <a:ln/>
        </p:spPr>
      </p:sp>
      <p:sp>
        <p:nvSpPr>
          <p:cNvPr id="41" name="Text 39"/>
          <p:cNvSpPr/>
          <p:nvPr/>
        </p:nvSpPr>
        <p:spPr>
          <a:xfrm>
            <a:off x="9134007" y="5297916"/>
            <a:ext cx="2513114" cy="305649"/>
          </a:xfrm>
          <a:prstGeom prst="rect">
            <a:avLst/>
          </a:prstGeom>
          <a:noFill/>
          <a:ln/>
        </p:spPr>
        <p:txBody>
          <a:bodyPr wrap="square" lIns="0" tIns="0" rIns="0" bIns="0" rtlCol="0" anchor="ctr"/>
          <a:lstStyle/>
          <a:p>
            <a:pPr algn="ctr">
              <a:lnSpc>
                <a:spcPct val="100000"/>
              </a:lnSpc>
            </a:pPr>
            <a:r>
              <a:rPr lang="en-US" sz="2006" b="1" dirty="0">
                <a:solidFill>
                  <a:srgbClr val="C87D59"/>
                </a:solidFill>
                <a:latin typeface="Oranienbaum" pitchFamily="34" charset="0"/>
                <a:ea typeface="Oranienbaum" pitchFamily="34" charset="-122"/>
                <a:cs typeface="Oranienbaum" pitchFamily="34" charset="-120"/>
              </a:rPr>
              <a:t>~0%</a:t>
            </a:r>
            <a:endParaRPr lang="en-US" sz="1600" dirty="0"/>
          </a:p>
        </p:txBody>
      </p:sp>
      <p:sp>
        <p:nvSpPr>
          <p:cNvPr id="42" name="Text 40"/>
          <p:cNvSpPr/>
          <p:nvPr/>
        </p:nvSpPr>
        <p:spPr>
          <a:xfrm>
            <a:off x="9167968" y="5637526"/>
            <a:ext cx="2445192" cy="169805"/>
          </a:xfrm>
          <a:prstGeom prst="rect">
            <a:avLst/>
          </a:prstGeom>
          <a:noFill/>
          <a:ln/>
        </p:spPr>
        <p:txBody>
          <a:bodyPr wrap="square" lIns="0" tIns="0" rIns="0" bIns="0" rtlCol="0" anchor="ctr"/>
          <a:lstStyle/>
          <a:p>
            <a:pPr algn="ctr">
              <a:lnSpc>
                <a:spcPct val="120000"/>
              </a:lnSpc>
            </a:pPr>
            <a:r>
              <a:rPr lang="en-US" sz="936" dirty="0">
                <a:solidFill>
                  <a:srgbClr val="3D352E"/>
                </a:solidFill>
                <a:latin typeface="Quattrocento Sans" pitchFamily="34" charset="0"/>
                <a:ea typeface="Quattrocento Sans" pitchFamily="34" charset="-122"/>
                <a:cs typeface="Quattrocento Sans" pitchFamily="34" charset="-120"/>
              </a:rPr>
              <a:t>Churn for Satisfied Users</a:t>
            </a:r>
            <a:endParaRPr lang="en-US" sz="1600" dirty="0"/>
          </a:p>
        </p:txBody>
      </p:sp>
      <p:sp>
        <p:nvSpPr>
          <p:cNvPr id="43" name="Text 41"/>
          <p:cNvSpPr/>
          <p:nvPr/>
        </p:nvSpPr>
        <p:spPr>
          <a:xfrm>
            <a:off x="6369545" y="6011097"/>
            <a:ext cx="5382819" cy="441493"/>
          </a:xfrm>
          <a:prstGeom prst="rect">
            <a:avLst/>
          </a:prstGeom>
          <a:noFill/>
          <a:ln/>
        </p:spPr>
        <p:txBody>
          <a:bodyPr wrap="square" lIns="0" tIns="0" rIns="0" bIns="0" rtlCol="0" anchor="ctr"/>
          <a:lstStyle/>
          <a:p>
            <a:pPr>
              <a:lnSpc>
                <a:spcPct val="140000"/>
              </a:lnSpc>
            </a:pPr>
            <a:r>
              <a:rPr lang="en-US" sz="1070" dirty="0">
                <a:solidFill>
                  <a:srgbClr val="3D352E"/>
                </a:solidFill>
                <a:latin typeface="Quattrocento Sans" pitchFamily="34" charset="0"/>
                <a:ea typeface="Quattrocento Sans" pitchFamily="34" charset="-122"/>
                <a:cs typeface="Quattrocento Sans" pitchFamily="34" charset="-120"/>
              </a:rPr>
              <a:t>The soaring 70% repeat order rate mathematically dictated massive, compounding expansion in Customer Lifetime Value.</a:t>
            </a:r>
            <a:endParaRPr lang="en-US" sz="1600" dirty="0"/>
          </a:p>
        </p:txBody>
      </p:sp>
    </p:spTree>
  </p:cSld>
  <p:clrMapOvr>
    <a:masterClrMapping/>
  </p:clrMapOvr>
  <p:transition>
    <p:fade/>
    <p:spd val="med"/>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81000" y="381000"/>
            <a:ext cx="4286250" cy="152400"/>
          </a:xfrm>
          <a:prstGeom prst="rect">
            <a:avLst/>
          </a:prstGeom>
          <a:noFill/>
          <a:ln/>
        </p:spPr>
        <p:txBody>
          <a:bodyPr wrap="square" lIns="0" tIns="0" rIns="0" bIns="0" rtlCol="0" anchor="ctr"/>
          <a:lstStyle/>
          <a:p>
            <a:pPr>
              <a:lnSpc>
                <a:spcPct val="110000"/>
              </a:lnSpc>
            </a:pPr>
            <a:r>
              <a:rPr lang="en-US" sz="900" b="1" spc="225" kern="0" dirty="0">
                <a:solidFill>
                  <a:srgbClr val="C87D59"/>
                </a:solidFill>
                <a:latin typeface="Quattrocento Sans" pitchFamily="34" charset="0"/>
                <a:ea typeface="Quattrocento Sans" pitchFamily="34" charset="-122"/>
                <a:cs typeface="Quattrocento Sans" pitchFamily="34" charset="-120"/>
              </a:rPr>
              <a:t>Research Overview</a:t>
            </a:r>
            <a:endParaRPr lang="en-US" sz="1600" dirty="0"/>
          </a:p>
        </p:txBody>
      </p:sp>
      <p:sp>
        <p:nvSpPr>
          <p:cNvPr id="3" name="Text 1"/>
          <p:cNvSpPr/>
          <p:nvPr/>
        </p:nvSpPr>
        <p:spPr>
          <a:xfrm>
            <a:off x="381000" y="609600"/>
            <a:ext cx="4457700" cy="457200"/>
          </a:xfrm>
          <a:prstGeom prst="rect">
            <a:avLst/>
          </a:prstGeom>
          <a:noFill/>
          <a:ln/>
        </p:spPr>
        <p:txBody>
          <a:bodyPr wrap="square" lIns="0" tIns="0" rIns="0" bIns="0" rtlCol="0" anchor="ctr"/>
          <a:lstStyle/>
          <a:p>
            <a:pPr>
              <a:lnSpc>
                <a:spcPct val="80000"/>
              </a:lnSpc>
            </a:pPr>
            <a:r>
              <a:rPr lang="en-US" sz="3600" b="1" dirty="0">
                <a:solidFill>
                  <a:srgbClr val="5A4C42"/>
                </a:solidFill>
                <a:latin typeface="Oranienbaum" pitchFamily="34" charset="0"/>
                <a:ea typeface="Oranienbaum" pitchFamily="34" charset="-122"/>
                <a:cs typeface="Oranienbaum" pitchFamily="34" charset="-120"/>
              </a:rPr>
              <a:t>Research Framework</a:t>
            </a:r>
            <a:endParaRPr lang="en-US" sz="1600" dirty="0"/>
          </a:p>
        </p:txBody>
      </p:sp>
      <p:sp>
        <p:nvSpPr>
          <p:cNvPr id="4" name="Text 2"/>
          <p:cNvSpPr/>
          <p:nvPr/>
        </p:nvSpPr>
        <p:spPr>
          <a:xfrm>
            <a:off x="10498138" y="381000"/>
            <a:ext cx="1314450" cy="228600"/>
          </a:xfrm>
          <a:prstGeom prst="rect">
            <a:avLst/>
          </a:prstGeom>
          <a:noFill/>
          <a:ln/>
        </p:spPr>
        <p:txBody>
          <a:bodyPr wrap="square" lIns="0" tIns="0" rIns="0" bIns="0" rtlCol="0" anchor="ctr"/>
          <a:lstStyle/>
          <a:p>
            <a:pPr algn="r">
              <a:lnSpc>
                <a:spcPct val="130000"/>
              </a:lnSpc>
            </a:pPr>
            <a:r>
              <a:rPr lang="en-US" sz="1200" dirty="0">
                <a:solidFill>
                  <a:srgbClr val="A79A8F"/>
                </a:solidFill>
                <a:latin typeface="Quattrocento Sans" pitchFamily="34" charset="0"/>
                <a:ea typeface="Quattrocento Sans" pitchFamily="34" charset="-122"/>
                <a:cs typeface="Quattrocento Sans" pitchFamily="34" charset="-120"/>
              </a:rPr>
              <a:t>20 Pages</a:t>
            </a:r>
            <a:endParaRPr lang="en-US" sz="1600" dirty="0"/>
          </a:p>
        </p:txBody>
      </p:sp>
      <p:sp>
        <p:nvSpPr>
          <p:cNvPr id="5" name="Text 3"/>
          <p:cNvSpPr/>
          <p:nvPr/>
        </p:nvSpPr>
        <p:spPr>
          <a:xfrm>
            <a:off x="10498138" y="609600"/>
            <a:ext cx="1314450" cy="228600"/>
          </a:xfrm>
          <a:prstGeom prst="rect">
            <a:avLst/>
          </a:prstGeom>
          <a:noFill/>
          <a:ln/>
        </p:spPr>
        <p:txBody>
          <a:bodyPr wrap="square" lIns="0" tIns="0" rIns="0" bIns="0" rtlCol="0" anchor="ctr"/>
          <a:lstStyle/>
          <a:p>
            <a:pPr algn="r">
              <a:lnSpc>
                <a:spcPct val="130000"/>
              </a:lnSpc>
            </a:pPr>
            <a:r>
              <a:rPr lang="en-US" sz="1200" dirty="0">
                <a:solidFill>
                  <a:srgbClr val="A79A8F"/>
                </a:solidFill>
                <a:latin typeface="Quattrocento Sans" pitchFamily="34" charset="0"/>
                <a:ea typeface="Quattrocento Sans" pitchFamily="34" charset="-122"/>
                <a:cs typeface="Quattrocento Sans" pitchFamily="34" charset="-120"/>
              </a:rPr>
              <a:t>6 Research Pillars</a:t>
            </a:r>
            <a:endParaRPr lang="en-US" sz="1600" dirty="0"/>
          </a:p>
        </p:txBody>
      </p:sp>
      <p:sp>
        <p:nvSpPr>
          <p:cNvPr id="6" name="Shape 4"/>
          <p:cNvSpPr/>
          <p:nvPr/>
        </p:nvSpPr>
        <p:spPr>
          <a:xfrm>
            <a:off x="381000" y="2073275"/>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87D59"/>
          </a:solidFill>
          <a:ln/>
        </p:spPr>
      </p:sp>
      <p:sp>
        <p:nvSpPr>
          <p:cNvPr id="7" name="Text 5"/>
          <p:cNvSpPr/>
          <p:nvPr/>
        </p:nvSpPr>
        <p:spPr>
          <a:xfrm>
            <a:off x="323850" y="2073275"/>
            <a:ext cx="723900" cy="6096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Oranienbaum" pitchFamily="34" charset="0"/>
                <a:ea typeface="Oranienbaum" pitchFamily="34" charset="-122"/>
                <a:cs typeface="Oranienbaum" pitchFamily="34" charset="-120"/>
              </a:rPr>
              <a:t>01</a:t>
            </a:r>
            <a:endParaRPr lang="en-US" sz="1600" dirty="0"/>
          </a:p>
        </p:txBody>
      </p:sp>
      <p:sp>
        <p:nvSpPr>
          <p:cNvPr id="8" name="Text 6"/>
          <p:cNvSpPr/>
          <p:nvPr/>
        </p:nvSpPr>
        <p:spPr>
          <a:xfrm>
            <a:off x="1181100" y="2073275"/>
            <a:ext cx="4800600" cy="304800"/>
          </a:xfrm>
          <a:prstGeom prst="rect">
            <a:avLst/>
          </a:prstGeom>
          <a:noFill/>
          <a:ln/>
        </p:spPr>
        <p:txBody>
          <a:bodyPr wrap="square" lIns="0" tIns="0" rIns="0" bIns="0" rtlCol="0" anchor="ctr"/>
          <a:lstStyle/>
          <a:p>
            <a:pPr>
              <a:lnSpc>
                <a:spcPct val="110000"/>
              </a:lnSpc>
            </a:pPr>
            <a:r>
              <a:rPr lang="en-US" sz="1800" b="1" dirty="0">
                <a:solidFill>
                  <a:srgbClr val="5A4C42"/>
                </a:solidFill>
                <a:latin typeface="Oranienbaum" pitchFamily="34" charset="0"/>
                <a:ea typeface="Oranienbaum" pitchFamily="34" charset="-122"/>
                <a:cs typeface="Oranienbaum" pitchFamily="34" charset="-120"/>
              </a:rPr>
              <a:t>Executive Summary</a:t>
            </a:r>
            <a:endParaRPr lang="en-US" sz="1600" dirty="0"/>
          </a:p>
        </p:txBody>
      </p:sp>
      <p:sp>
        <p:nvSpPr>
          <p:cNvPr id="9" name="Text 7"/>
          <p:cNvSpPr/>
          <p:nvPr/>
        </p:nvSpPr>
        <p:spPr>
          <a:xfrm>
            <a:off x="1181100" y="2454276"/>
            <a:ext cx="4762500" cy="495300"/>
          </a:xfrm>
          <a:prstGeom prst="rect">
            <a:avLst/>
          </a:prstGeom>
          <a:noFill/>
          <a:ln/>
        </p:spPr>
        <p:txBody>
          <a:bodyPr wrap="square" lIns="0" tIns="0" rIns="0" bIns="0" rtlCol="0" anchor="ctr"/>
          <a:lstStyle/>
          <a:p>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The Indian BPC market transformation and Nykaa's market capture strategy</a:t>
            </a:r>
            <a:endParaRPr lang="en-US" sz="1600" dirty="0"/>
          </a:p>
        </p:txBody>
      </p:sp>
      <p:sp>
        <p:nvSpPr>
          <p:cNvPr id="10" name="Shape 8"/>
          <p:cNvSpPr/>
          <p:nvPr/>
        </p:nvSpPr>
        <p:spPr>
          <a:xfrm>
            <a:off x="6324600" y="2073275"/>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A4C42"/>
          </a:solidFill>
          <a:ln/>
        </p:spPr>
      </p:sp>
      <p:sp>
        <p:nvSpPr>
          <p:cNvPr id="11" name="Text 9"/>
          <p:cNvSpPr/>
          <p:nvPr/>
        </p:nvSpPr>
        <p:spPr>
          <a:xfrm>
            <a:off x="6267450" y="2073275"/>
            <a:ext cx="723900" cy="6096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Oranienbaum" pitchFamily="34" charset="0"/>
                <a:ea typeface="Oranienbaum" pitchFamily="34" charset="-122"/>
                <a:cs typeface="Oranienbaum" pitchFamily="34" charset="-120"/>
              </a:rPr>
              <a:t>02</a:t>
            </a:r>
            <a:endParaRPr lang="en-US" sz="1600" dirty="0"/>
          </a:p>
        </p:txBody>
      </p:sp>
      <p:sp>
        <p:nvSpPr>
          <p:cNvPr id="12" name="Text 10"/>
          <p:cNvSpPr/>
          <p:nvPr/>
        </p:nvSpPr>
        <p:spPr>
          <a:xfrm>
            <a:off x="7124700" y="2073275"/>
            <a:ext cx="4800600" cy="304800"/>
          </a:xfrm>
          <a:prstGeom prst="rect">
            <a:avLst/>
          </a:prstGeom>
          <a:noFill/>
          <a:ln/>
        </p:spPr>
        <p:txBody>
          <a:bodyPr wrap="square" lIns="0" tIns="0" rIns="0" bIns="0" rtlCol="0" anchor="ctr"/>
          <a:lstStyle/>
          <a:p>
            <a:pPr>
              <a:lnSpc>
                <a:spcPct val="110000"/>
              </a:lnSpc>
            </a:pPr>
            <a:r>
              <a:rPr lang="en-US" sz="1800" b="1" dirty="0">
                <a:solidFill>
                  <a:srgbClr val="5A4C42"/>
                </a:solidFill>
                <a:latin typeface="Oranienbaum" pitchFamily="34" charset="0"/>
                <a:ea typeface="Oranienbaum" pitchFamily="34" charset="-122"/>
                <a:cs typeface="Oranienbaum" pitchFamily="34" charset="-120"/>
              </a:rPr>
              <a:t>Consumer Psychology</a:t>
            </a:r>
            <a:endParaRPr lang="en-US" sz="1600" dirty="0"/>
          </a:p>
        </p:txBody>
      </p:sp>
      <p:sp>
        <p:nvSpPr>
          <p:cNvPr id="13" name="Text 11"/>
          <p:cNvSpPr/>
          <p:nvPr/>
        </p:nvSpPr>
        <p:spPr>
          <a:xfrm>
            <a:off x="7124700" y="2454276"/>
            <a:ext cx="4762500" cy="495300"/>
          </a:xfrm>
          <a:prstGeom prst="rect">
            <a:avLst/>
          </a:prstGeom>
          <a:noFill/>
          <a:ln/>
        </p:spPr>
        <p:txBody>
          <a:bodyPr wrap="square" lIns="0" tIns="0" rIns="0" bIns="0" rtlCol="0" anchor="ctr"/>
          <a:lstStyle/>
          <a:p>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Understanding the trust deficit that plagued horizontal e-commerce platforms</a:t>
            </a:r>
            <a:endParaRPr lang="en-US" sz="1600" dirty="0"/>
          </a:p>
        </p:txBody>
      </p:sp>
      <p:sp>
        <p:nvSpPr>
          <p:cNvPr id="14" name="Shape 12"/>
          <p:cNvSpPr/>
          <p:nvPr/>
        </p:nvSpPr>
        <p:spPr>
          <a:xfrm>
            <a:off x="381000" y="3254376"/>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87D59"/>
          </a:solidFill>
          <a:ln/>
        </p:spPr>
      </p:sp>
      <p:sp>
        <p:nvSpPr>
          <p:cNvPr id="15" name="Text 13"/>
          <p:cNvSpPr/>
          <p:nvPr/>
        </p:nvSpPr>
        <p:spPr>
          <a:xfrm>
            <a:off x="323850" y="3254376"/>
            <a:ext cx="723900" cy="6096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Oranienbaum" pitchFamily="34" charset="0"/>
                <a:ea typeface="Oranienbaum" pitchFamily="34" charset="-122"/>
                <a:cs typeface="Oranienbaum" pitchFamily="34" charset="-120"/>
              </a:rPr>
              <a:t>03</a:t>
            </a:r>
            <a:endParaRPr lang="en-US" sz="1600" dirty="0"/>
          </a:p>
        </p:txBody>
      </p:sp>
      <p:sp>
        <p:nvSpPr>
          <p:cNvPr id="16" name="Text 14"/>
          <p:cNvSpPr/>
          <p:nvPr/>
        </p:nvSpPr>
        <p:spPr>
          <a:xfrm>
            <a:off x="1181100" y="3254376"/>
            <a:ext cx="4800600" cy="304800"/>
          </a:xfrm>
          <a:prstGeom prst="rect">
            <a:avLst/>
          </a:prstGeom>
          <a:noFill/>
          <a:ln/>
        </p:spPr>
        <p:txBody>
          <a:bodyPr wrap="square" lIns="0" tIns="0" rIns="0" bIns="0" rtlCol="0" anchor="ctr"/>
          <a:lstStyle/>
          <a:p>
            <a:pPr>
              <a:lnSpc>
                <a:spcPct val="110000"/>
              </a:lnSpc>
            </a:pPr>
            <a:r>
              <a:rPr lang="en-US" sz="1800" b="1" dirty="0">
                <a:solidFill>
                  <a:srgbClr val="5A4C42"/>
                </a:solidFill>
                <a:latin typeface="Oranienbaum" pitchFamily="34" charset="0"/>
                <a:ea typeface="Oranienbaum" pitchFamily="34" charset="-122"/>
                <a:cs typeface="Oranienbaum" pitchFamily="34" charset="-120"/>
              </a:rPr>
              <a:t>Business Model Analysis</a:t>
            </a:r>
            <a:endParaRPr lang="en-US" sz="1600" dirty="0"/>
          </a:p>
        </p:txBody>
      </p:sp>
      <p:sp>
        <p:nvSpPr>
          <p:cNvPr id="17" name="Text 15"/>
          <p:cNvSpPr/>
          <p:nvPr/>
        </p:nvSpPr>
        <p:spPr>
          <a:xfrm>
            <a:off x="1181100" y="3635376"/>
            <a:ext cx="4762500" cy="495300"/>
          </a:xfrm>
          <a:prstGeom prst="rect">
            <a:avLst/>
          </a:prstGeom>
          <a:noFill/>
          <a:ln/>
        </p:spPr>
        <p:txBody>
          <a:bodyPr wrap="square" lIns="0" tIns="0" rIns="0" bIns="0" rtlCol="0" anchor="ctr"/>
          <a:lstStyle/>
          <a:p>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Inventory model advantages, unit economics, and regulatory arbitrage</a:t>
            </a:r>
            <a:endParaRPr lang="en-US" sz="1600" dirty="0"/>
          </a:p>
        </p:txBody>
      </p:sp>
      <p:sp>
        <p:nvSpPr>
          <p:cNvPr id="18" name="Shape 16"/>
          <p:cNvSpPr/>
          <p:nvPr/>
        </p:nvSpPr>
        <p:spPr>
          <a:xfrm>
            <a:off x="6324600" y="3254376"/>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A4C42"/>
          </a:solidFill>
          <a:ln/>
        </p:spPr>
      </p:sp>
      <p:sp>
        <p:nvSpPr>
          <p:cNvPr id="19" name="Text 17"/>
          <p:cNvSpPr/>
          <p:nvPr/>
        </p:nvSpPr>
        <p:spPr>
          <a:xfrm>
            <a:off x="6267450" y="3254376"/>
            <a:ext cx="723900" cy="6096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Oranienbaum" pitchFamily="34" charset="0"/>
                <a:ea typeface="Oranienbaum" pitchFamily="34" charset="-122"/>
                <a:cs typeface="Oranienbaum" pitchFamily="34" charset="-120"/>
              </a:rPr>
              <a:t>04</a:t>
            </a:r>
            <a:endParaRPr lang="en-US" sz="1600" dirty="0"/>
          </a:p>
        </p:txBody>
      </p:sp>
      <p:sp>
        <p:nvSpPr>
          <p:cNvPr id="20" name="Text 18"/>
          <p:cNvSpPr/>
          <p:nvPr/>
        </p:nvSpPr>
        <p:spPr>
          <a:xfrm>
            <a:off x="7124700" y="3254376"/>
            <a:ext cx="4800600" cy="304800"/>
          </a:xfrm>
          <a:prstGeom prst="rect">
            <a:avLst/>
          </a:prstGeom>
          <a:noFill/>
          <a:ln/>
        </p:spPr>
        <p:txBody>
          <a:bodyPr wrap="square" lIns="0" tIns="0" rIns="0" bIns="0" rtlCol="0" anchor="ctr"/>
          <a:lstStyle/>
          <a:p>
            <a:pPr>
              <a:lnSpc>
                <a:spcPct val="110000"/>
              </a:lnSpc>
            </a:pPr>
            <a:r>
              <a:rPr lang="en-US" sz="1800" b="1" dirty="0">
                <a:solidFill>
                  <a:srgbClr val="5A4C42"/>
                </a:solidFill>
                <a:latin typeface="Oranienbaum" pitchFamily="34" charset="0"/>
                <a:ea typeface="Oranienbaum" pitchFamily="34" charset="-122"/>
                <a:cs typeface="Oranienbaum" pitchFamily="34" charset="-120"/>
              </a:rPr>
              <a:t>Content-to-Commerce</a:t>
            </a:r>
            <a:endParaRPr lang="en-US" sz="1600" dirty="0"/>
          </a:p>
        </p:txBody>
      </p:sp>
      <p:sp>
        <p:nvSpPr>
          <p:cNvPr id="21" name="Text 19"/>
          <p:cNvSpPr/>
          <p:nvPr/>
        </p:nvSpPr>
        <p:spPr>
          <a:xfrm>
            <a:off x="7124700" y="3635376"/>
            <a:ext cx="4762500" cy="247650"/>
          </a:xfrm>
          <a:prstGeom prst="rect">
            <a:avLst/>
          </a:prstGeom>
          <a:noFill/>
          <a:ln/>
        </p:spPr>
        <p:txBody>
          <a:bodyPr wrap="square" lIns="0" tIns="0" rIns="0" bIns="0" rtlCol="0" anchor="ctr"/>
          <a:lstStyle/>
          <a:p>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Nykaa's education-first marketing engine and omnichannel strategy</a:t>
            </a:r>
            <a:endParaRPr lang="en-US" sz="1600" dirty="0"/>
          </a:p>
        </p:txBody>
      </p:sp>
      <p:sp>
        <p:nvSpPr>
          <p:cNvPr id="22" name="Shape 20"/>
          <p:cNvSpPr/>
          <p:nvPr/>
        </p:nvSpPr>
        <p:spPr>
          <a:xfrm>
            <a:off x="381000" y="4435476"/>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87D59"/>
          </a:solidFill>
          <a:ln/>
        </p:spPr>
      </p:sp>
      <p:sp>
        <p:nvSpPr>
          <p:cNvPr id="23" name="Text 21"/>
          <p:cNvSpPr/>
          <p:nvPr/>
        </p:nvSpPr>
        <p:spPr>
          <a:xfrm>
            <a:off x="323850" y="4435476"/>
            <a:ext cx="723900" cy="6096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Oranienbaum" pitchFamily="34" charset="0"/>
                <a:ea typeface="Oranienbaum" pitchFamily="34" charset="-122"/>
                <a:cs typeface="Oranienbaum" pitchFamily="34" charset="-120"/>
              </a:rPr>
              <a:t>05</a:t>
            </a:r>
            <a:endParaRPr lang="en-US" sz="1600" dirty="0"/>
          </a:p>
        </p:txBody>
      </p:sp>
      <p:sp>
        <p:nvSpPr>
          <p:cNvPr id="24" name="Text 22"/>
          <p:cNvSpPr/>
          <p:nvPr/>
        </p:nvSpPr>
        <p:spPr>
          <a:xfrm>
            <a:off x="1181100" y="4435476"/>
            <a:ext cx="4800600" cy="304800"/>
          </a:xfrm>
          <a:prstGeom prst="rect">
            <a:avLst/>
          </a:prstGeom>
          <a:noFill/>
          <a:ln/>
        </p:spPr>
        <p:txBody>
          <a:bodyPr wrap="square" lIns="0" tIns="0" rIns="0" bIns="0" rtlCol="0" anchor="ctr"/>
          <a:lstStyle/>
          <a:p>
            <a:pPr>
              <a:lnSpc>
                <a:spcPct val="110000"/>
              </a:lnSpc>
            </a:pPr>
            <a:r>
              <a:rPr lang="en-US" sz="1800" b="1" dirty="0">
                <a:solidFill>
                  <a:srgbClr val="5A4C42"/>
                </a:solidFill>
                <a:latin typeface="Oranienbaum" pitchFamily="34" charset="0"/>
                <a:ea typeface="Oranienbaum" pitchFamily="34" charset="-122"/>
                <a:cs typeface="Oranienbaum" pitchFamily="34" charset="-120"/>
              </a:rPr>
              <a:t>Financial Performance</a:t>
            </a:r>
            <a:endParaRPr lang="en-US" sz="1600" dirty="0"/>
          </a:p>
        </p:txBody>
      </p:sp>
      <p:sp>
        <p:nvSpPr>
          <p:cNvPr id="25" name="Text 23"/>
          <p:cNvSpPr/>
          <p:nvPr/>
        </p:nvSpPr>
        <p:spPr>
          <a:xfrm>
            <a:off x="1181100" y="4816476"/>
            <a:ext cx="4762500" cy="247650"/>
          </a:xfrm>
          <a:prstGeom prst="rect">
            <a:avLst/>
          </a:prstGeom>
          <a:noFill/>
          <a:ln/>
        </p:spPr>
        <p:txBody>
          <a:bodyPr wrap="square" lIns="0" tIns="0" rIns="0" bIns="0" rtlCol="0" anchor="ctr"/>
          <a:lstStyle/>
          <a:p>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Retention metrics, CAC analysis, and profitability indicators</a:t>
            </a:r>
            <a:endParaRPr lang="en-US" sz="1600" dirty="0"/>
          </a:p>
        </p:txBody>
      </p:sp>
      <p:sp>
        <p:nvSpPr>
          <p:cNvPr id="26" name="Shape 24"/>
          <p:cNvSpPr/>
          <p:nvPr/>
        </p:nvSpPr>
        <p:spPr>
          <a:xfrm>
            <a:off x="6324600" y="4435476"/>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A4C42"/>
          </a:solidFill>
          <a:ln/>
        </p:spPr>
      </p:sp>
      <p:sp>
        <p:nvSpPr>
          <p:cNvPr id="27" name="Text 25"/>
          <p:cNvSpPr/>
          <p:nvPr/>
        </p:nvSpPr>
        <p:spPr>
          <a:xfrm>
            <a:off x="6267450" y="4435476"/>
            <a:ext cx="723900" cy="6096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Oranienbaum" pitchFamily="34" charset="0"/>
                <a:ea typeface="Oranienbaum" pitchFamily="34" charset="-122"/>
                <a:cs typeface="Oranienbaum" pitchFamily="34" charset="-120"/>
              </a:rPr>
              <a:t>06</a:t>
            </a:r>
            <a:endParaRPr lang="en-US" sz="1600" dirty="0"/>
          </a:p>
        </p:txBody>
      </p:sp>
      <p:sp>
        <p:nvSpPr>
          <p:cNvPr id="28" name="Text 26"/>
          <p:cNvSpPr/>
          <p:nvPr/>
        </p:nvSpPr>
        <p:spPr>
          <a:xfrm>
            <a:off x="7124700" y="4435476"/>
            <a:ext cx="4800600" cy="304800"/>
          </a:xfrm>
          <a:prstGeom prst="rect">
            <a:avLst/>
          </a:prstGeom>
          <a:noFill/>
          <a:ln/>
        </p:spPr>
        <p:txBody>
          <a:bodyPr wrap="square" lIns="0" tIns="0" rIns="0" bIns="0" rtlCol="0" anchor="ctr"/>
          <a:lstStyle/>
          <a:p>
            <a:pPr>
              <a:lnSpc>
                <a:spcPct val="110000"/>
              </a:lnSpc>
            </a:pPr>
            <a:r>
              <a:rPr lang="en-US" sz="1800" b="1" dirty="0">
                <a:solidFill>
                  <a:srgbClr val="5A4C42"/>
                </a:solidFill>
                <a:latin typeface="Oranienbaum" pitchFamily="34" charset="0"/>
                <a:ea typeface="Oranienbaum" pitchFamily="34" charset="-122"/>
                <a:cs typeface="Oranienbaum" pitchFamily="34" charset="-120"/>
              </a:rPr>
              <a:t>Strategic Conclusions</a:t>
            </a:r>
            <a:endParaRPr lang="en-US" sz="1600" dirty="0"/>
          </a:p>
        </p:txBody>
      </p:sp>
      <p:sp>
        <p:nvSpPr>
          <p:cNvPr id="29" name="Text 27"/>
          <p:cNvSpPr/>
          <p:nvPr/>
        </p:nvSpPr>
        <p:spPr>
          <a:xfrm>
            <a:off x="7124700" y="4816476"/>
            <a:ext cx="4762500" cy="495300"/>
          </a:xfrm>
          <a:prstGeom prst="rect">
            <a:avLst/>
          </a:prstGeom>
          <a:noFill/>
          <a:ln/>
        </p:spPr>
        <p:txBody>
          <a:bodyPr wrap="square" lIns="0" tIns="0" rIns="0" bIns="0" rtlCol="0" anchor="ctr"/>
          <a:lstStyle/>
          <a:p>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Market implications and lessons for vertical integration in emerging markets</a:t>
            </a:r>
            <a:endParaRPr lang="en-US" sz="1600" dirty="0"/>
          </a:p>
        </p:txBody>
      </p:sp>
      <p:sp>
        <p:nvSpPr>
          <p:cNvPr id="30" name="Shape 28"/>
          <p:cNvSpPr/>
          <p:nvPr/>
        </p:nvSpPr>
        <p:spPr>
          <a:xfrm>
            <a:off x="381000" y="6016625"/>
            <a:ext cx="11430000" cy="6350"/>
          </a:xfrm>
          <a:custGeom>
            <a:avLst/>
            <a:gdLst/>
            <a:ahLst/>
            <a:cxnLst/>
            <a:rect l="l" t="t" r="r" b="b"/>
            <a:pathLst>
              <a:path w="11430000" h="6350">
                <a:moveTo>
                  <a:pt x="0" y="0"/>
                </a:moveTo>
                <a:lnTo>
                  <a:pt x="11430000" y="0"/>
                </a:lnTo>
                <a:lnTo>
                  <a:pt x="11430000" y="6350"/>
                </a:lnTo>
                <a:lnTo>
                  <a:pt x="0" y="6350"/>
                </a:lnTo>
                <a:lnTo>
                  <a:pt x="0" y="0"/>
                </a:lnTo>
                <a:close/>
              </a:path>
            </a:pathLst>
          </a:custGeom>
          <a:solidFill>
            <a:srgbClr val="A79A8F">
              <a:alpha val="30196"/>
            </a:srgbClr>
          </a:solidFill>
          <a:ln/>
        </p:spPr>
      </p:sp>
      <p:sp>
        <p:nvSpPr>
          <p:cNvPr id="31" name="Text 29"/>
          <p:cNvSpPr/>
          <p:nvPr/>
        </p:nvSpPr>
        <p:spPr>
          <a:xfrm>
            <a:off x="381000" y="6248400"/>
            <a:ext cx="11506200" cy="228600"/>
          </a:xfrm>
          <a:prstGeom prst="rect">
            <a:avLst/>
          </a:prstGeom>
          <a:noFill/>
          <a:ln/>
        </p:spPr>
        <p:txBody>
          <a:bodyPr wrap="square" lIns="0" tIns="0" rIns="0" bIns="0" rtlCol="0" anchor="ctr"/>
          <a:lstStyle/>
          <a:p>
            <a:pPr>
              <a:lnSpc>
                <a:spcPct val="130000"/>
              </a:lnSpc>
            </a:pPr>
            <a:r>
              <a:rPr lang="en-US" sz="1200" dirty="0">
                <a:solidFill>
                  <a:srgbClr val="A79A8F"/>
                </a:solidFill>
                <a:latin typeface="Sorts Mill Goudy" pitchFamily="34" charset="0"/>
                <a:ea typeface="Sorts Mill Goudy" pitchFamily="34" charset="-122"/>
                <a:cs typeface="Sorts Mill Goudy" pitchFamily="34" charset="-120"/>
              </a:rPr>
              <a:t>Data Sources: Think School Business Case Study, Nykaa IPO Filings, Indian BPC Market Research 2016-2021</a:t>
            </a:r>
            <a:endParaRPr lang="en-US" sz="1600" dirty="0"/>
          </a:p>
        </p:txBody>
      </p:sp>
    </p:spTree>
  </p:cSld>
  <p:clrMapOvr>
    <a:masterClrMapping/>
  </p:clrMapOvr>
  <p:transition>
    <p:fade/>
    <p:spd val="med"/>
  </p:transition>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8F5F2"/>
        </a:solidFill>
      </p:bgPr>
    </p:bg>
    <p:spTree>
      <p:nvGrpSpPr>
        <p:cNvPr id="1" name=""/>
        <p:cNvGrpSpPr/>
        <p:nvPr/>
      </p:nvGrpSpPr>
      <p:grpSpPr>
        <a:xfrm>
          <a:off x="0" y="0"/>
          <a:ext cx="0" cy="0"/>
          <a:chOff x="0" y="0"/>
          <a:chExt cx="0" cy="0"/>
        </a:xfrm>
      </p:grpSpPr>
      <p:pic>
        <p:nvPicPr>
          <p:cNvPr id="2" name="Image 0" descr="https://kimi-img.moonshot.cn/pub/slides/okc/wi63a5hpigyng/final_vision_success.png">    </p:cNvPr>
          <p:cNvPicPr>
            <a:picLocks noChangeAspect="1"/>
          </p:cNvPicPr>
          <p:nvPr/>
        </p:nvPicPr>
        <p:blipFill>
          <a:blip r:embed="rId1"/>
          <a:srcRect l="0" r="0" t="781" b="781"/>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4C42">
                  <a:alpha val="95000"/>
                </a:srgbClr>
              </a:gs>
              <a:gs pos="50000">
                <a:srgbClr val="5A4C42">
                  <a:alpha val="90000"/>
                </a:srgbClr>
              </a:gs>
              <a:gs pos="100000">
                <a:srgbClr val="5A4C42">
                  <a:alpha val="70000"/>
                </a:srgbClr>
              </a:gs>
            </a:gsLst>
            <a:lin ang="0" scaled="1"/>
          </a:gradFill>
          <a:ln/>
        </p:spPr>
      </p:sp>
      <p:sp>
        <p:nvSpPr>
          <p:cNvPr id="4" name="Text 1"/>
          <p:cNvSpPr/>
          <p:nvPr/>
        </p:nvSpPr>
        <p:spPr>
          <a:xfrm>
            <a:off x="381000" y="5265"/>
            <a:ext cx="8639175" cy="190500"/>
          </a:xfrm>
          <a:prstGeom prst="rect">
            <a:avLst/>
          </a:prstGeom>
          <a:noFill/>
          <a:ln/>
        </p:spPr>
        <p:txBody>
          <a:bodyPr wrap="square" lIns="0" tIns="0" rIns="0" bIns="0" rtlCol="0" anchor="ctr"/>
          <a:lstStyle/>
          <a:p>
            <a:pPr>
              <a:lnSpc>
                <a:spcPct val="120000"/>
              </a:lnSpc>
            </a:pPr>
            <a:r>
              <a:rPr lang="en-US" sz="1050" b="1" spc="315" kern="0" dirty="0">
                <a:solidFill>
                  <a:srgbClr val="C87D59"/>
                </a:solidFill>
                <a:latin typeface="Quattrocento Sans" pitchFamily="34" charset="0"/>
                <a:ea typeface="Quattrocento Sans" pitchFamily="34" charset="-122"/>
                <a:cs typeface="Quattrocento Sans" pitchFamily="34" charset="-120"/>
              </a:rPr>
              <a:t>Strategic Conclusions</a:t>
            </a:r>
            <a:endParaRPr lang="en-US" sz="1600" dirty="0"/>
          </a:p>
        </p:txBody>
      </p:sp>
      <p:sp>
        <p:nvSpPr>
          <p:cNvPr id="5" name="Text 2"/>
          <p:cNvSpPr/>
          <p:nvPr/>
        </p:nvSpPr>
        <p:spPr>
          <a:xfrm>
            <a:off x="381000" y="424365"/>
            <a:ext cx="8820150" cy="1085850"/>
          </a:xfrm>
          <a:prstGeom prst="rect">
            <a:avLst/>
          </a:prstGeom>
          <a:noFill/>
          <a:ln/>
        </p:spPr>
        <p:txBody>
          <a:bodyPr wrap="square" lIns="0" tIns="0" rIns="0" bIns="0" rtlCol="0" anchor="ctr"/>
          <a:lstStyle/>
          <a:p>
            <a:pPr>
              <a:lnSpc>
                <a:spcPct val="90000"/>
              </a:lnSpc>
            </a:pPr>
            <a:r>
              <a:rPr lang="en-US" sz="3900" b="1" dirty="0">
                <a:solidFill>
                  <a:srgbClr val="F8F5F2"/>
                </a:solidFill>
                <a:latin typeface="Oranienbaum" pitchFamily="34" charset="0"/>
                <a:ea typeface="Oranienbaum" pitchFamily="34" charset="-122"/>
                <a:cs typeface="Oranienbaum" pitchFamily="34" charset="-120"/>
              </a:rPr>
              <a:t>Vertical Integration Won Because Trust Supersedes Convenience</a:t>
            </a:r>
            <a:endParaRPr lang="en-US" sz="1600" dirty="0"/>
          </a:p>
        </p:txBody>
      </p:sp>
      <p:sp>
        <p:nvSpPr>
          <p:cNvPr id="6" name="Text 3"/>
          <p:cNvSpPr/>
          <p:nvPr/>
        </p:nvSpPr>
        <p:spPr>
          <a:xfrm>
            <a:off x="381000" y="1818782"/>
            <a:ext cx="8667750" cy="933450"/>
          </a:xfrm>
          <a:prstGeom prst="rect">
            <a:avLst/>
          </a:prstGeom>
          <a:noFill/>
          <a:ln/>
        </p:spPr>
        <p:txBody>
          <a:bodyPr wrap="square" lIns="0" tIns="0" rIns="0" bIns="0" rtlCol="0" anchor="ctr"/>
          <a:lstStyle/>
          <a:p>
            <a:pPr>
              <a:lnSpc>
                <a:spcPct val="140000"/>
              </a:lnSpc>
            </a:pPr>
            <a:r>
              <a:rPr lang="en-US" sz="1500" dirty="0">
                <a:solidFill>
                  <a:srgbClr val="F8F5F2">
                    <a:alpha val="95000"/>
                  </a:srgbClr>
                </a:solidFill>
                <a:latin typeface="Quattrocento Sans" pitchFamily="34" charset="0"/>
                <a:ea typeface="Quattrocento Sans" pitchFamily="34" charset="-122"/>
                <a:cs typeface="Quattrocento Sans" pitchFamily="34" charset="-120"/>
              </a:rPr>
              <a:t>In retail categories characterized by high perceived physical risk, </a:t>
            </a:r>
            <a:pPr>
              <a:lnSpc>
                <a:spcPct val="140000"/>
              </a:lnSpc>
            </a:pPr>
            <a:r>
              <a:rPr lang="en-US" sz="1500" b="1" dirty="0">
                <a:solidFill>
                  <a:srgbClr val="C87D59"/>
                </a:solidFill>
                <a:latin typeface="Quattrocento Sans" pitchFamily="34" charset="0"/>
                <a:ea typeface="Quattrocento Sans" pitchFamily="34" charset="-122"/>
                <a:cs typeface="Quattrocento Sans" pitchFamily="34" charset="-120"/>
              </a:rPr>
              <a:t>consumer trust absolutely supersedes platform convenience.</a:t>
            </a:r>
            <a:pPr>
              <a:lnSpc>
                <a:spcPct val="140000"/>
              </a:lnSpc>
            </a:pPr>
            <a:r>
              <a:rPr lang="en-US" sz="1500" dirty="0">
                <a:solidFill>
                  <a:srgbClr val="F8F5F2">
                    <a:alpha val="95000"/>
                  </a:srgbClr>
                </a:solidFill>
                <a:latin typeface="Quattrocento Sans" pitchFamily="34" charset="0"/>
                <a:ea typeface="Quattrocento Sans" pitchFamily="34" charset="-122"/>
                <a:cs typeface="Quattrocento Sans" pitchFamily="34" charset="-120"/>
              </a:rPr>
              <a:t> Horizontal marketplaces, fundamentally restricted by their sheer scale, could not effectively moderate quality control at the granular level required for cosmetics.</a:t>
            </a:r>
            <a:endParaRPr lang="en-US" sz="1600" dirty="0"/>
          </a:p>
        </p:txBody>
      </p:sp>
      <p:sp>
        <p:nvSpPr>
          <p:cNvPr id="7" name="Text 4"/>
          <p:cNvSpPr/>
          <p:nvPr/>
        </p:nvSpPr>
        <p:spPr>
          <a:xfrm>
            <a:off x="381000" y="2937970"/>
            <a:ext cx="8667750" cy="1238250"/>
          </a:xfrm>
          <a:prstGeom prst="rect">
            <a:avLst/>
          </a:prstGeom>
          <a:noFill/>
          <a:ln/>
        </p:spPr>
        <p:txBody>
          <a:bodyPr wrap="square" lIns="0" tIns="0" rIns="0" bIns="0" rtlCol="0" anchor="ctr"/>
          <a:lstStyle/>
          <a:p>
            <a:pPr>
              <a:lnSpc>
                <a:spcPct val="140000"/>
              </a:lnSpc>
            </a:pPr>
            <a:r>
              <a:rPr lang="en-US" sz="1500" dirty="0">
                <a:solidFill>
                  <a:srgbClr val="F8F5F2">
                    <a:alpha val="95000"/>
                  </a:srgbClr>
                </a:solidFill>
                <a:latin typeface="Quattrocento Sans" pitchFamily="34" charset="0"/>
                <a:ea typeface="Quattrocento Sans" pitchFamily="34" charset="-122"/>
                <a:cs typeface="Quattrocento Sans" pitchFamily="34" charset="-120"/>
              </a:rPr>
              <a:t>Nykaa's inventory-first model, regulatory navigation, and content-to-commerce engine created an insurmountable moat. The 70% repeat order rate and 62 crore rupees profit in FY2021 proved that vertical integration was not merely a marketing strategy, but a mathematically superior financial mechanism.</a:t>
            </a:r>
            <a:endParaRPr lang="en-US" sz="1600" dirty="0"/>
          </a:p>
        </p:txBody>
      </p:sp>
      <p:sp>
        <p:nvSpPr>
          <p:cNvPr id="8" name="Shape 5"/>
          <p:cNvSpPr/>
          <p:nvPr/>
        </p:nvSpPr>
        <p:spPr>
          <a:xfrm>
            <a:off x="400050" y="4366720"/>
            <a:ext cx="8553450" cy="1571625"/>
          </a:xfrm>
          <a:custGeom>
            <a:avLst/>
            <a:gdLst/>
            <a:ahLst/>
            <a:cxnLst/>
            <a:rect l="l" t="t" r="r" b="b"/>
            <a:pathLst>
              <a:path w="8553450" h="1571625">
                <a:moveTo>
                  <a:pt x="38100" y="0"/>
                </a:moveTo>
                <a:lnTo>
                  <a:pt x="8477258" y="0"/>
                </a:lnTo>
                <a:cubicBezTo>
                  <a:pt x="8519338" y="0"/>
                  <a:pt x="8553450" y="34112"/>
                  <a:pt x="8553450" y="76192"/>
                </a:cubicBezTo>
                <a:lnTo>
                  <a:pt x="8553450" y="1495433"/>
                </a:lnTo>
                <a:cubicBezTo>
                  <a:pt x="8553450" y="1537513"/>
                  <a:pt x="8519338" y="1571625"/>
                  <a:pt x="8477258" y="1571625"/>
                </a:cubicBezTo>
                <a:lnTo>
                  <a:pt x="38100" y="1571625"/>
                </a:lnTo>
                <a:cubicBezTo>
                  <a:pt x="17072" y="1571625"/>
                  <a:pt x="0" y="1554553"/>
                  <a:pt x="0" y="1533525"/>
                </a:cubicBezTo>
                <a:lnTo>
                  <a:pt x="0" y="38100"/>
                </a:lnTo>
                <a:cubicBezTo>
                  <a:pt x="0" y="17072"/>
                  <a:pt x="17072" y="0"/>
                  <a:pt x="38100" y="0"/>
                </a:cubicBezTo>
                <a:close/>
              </a:path>
            </a:pathLst>
          </a:custGeom>
          <a:solidFill>
            <a:srgbClr val="FFFFFF">
              <a:alpha val="10196"/>
            </a:srgbClr>
          </a:solidFill>
          <a:ln/>
        </p:spPr>
      </p:sp>
      <p:sp>
        <p:nvSpPr>
          <p:cNvPr id="9" name="Shape 6"/>
          <p:cNvSpPr/>
          <p:nvPr/>
        </p:nvSpPr>
        <p:spPr>
          <a:xfrm>
            <a:off x="400050" y="4366720"/>
            <a:ext cx="38100" cy="1571625"/>
          </a:xfrm>
          <a:custGeom>
            <a:avLst/>
            <a:gdLst/>
            <a:ahLst/>
            <a:cxnLst/>
            <a:rect l="l" t="t" r="r" b="b"/>
            <a:pathLst>
              <a:path w="38100" h="1571625">
                <a:moveTo>
                  <a:pt x="38100" y="0"/>
                </a:moveTo>
                <a:lnTo>
                  <a:pt x="38100" y="0"/>
                </a:lnTo>
                <a:lnTo>
                  <a:pt x="38100" y="1571625"/>
                </a:lnTo>
                <a:lnTo>
                  <a:pt x="38100" y="1571625"/>
                </a:lnTo>
                <a:cubicBezTo>
                  <a:pt x="17072" y="1571625"/>
                  <a:pt x="0" y="1554553"/>
                  <a:pt x="0" y="1533525"/>
                </a:cubicBezTo>
                <a:lnTo>
                  <a:pt x="0" y="38100"/>
                </a:lnTo>
                <a:cubicBezTo>
                  <a:pt x="0" y="17072"/>
                  <a:pt x="17072" y="0"/>
                  <a:pt x="38100" y="0"/>
                </a:cubicBezTo>
                <a:close/>
              </a:path>
            </a:pathLst>
          </a:custGeom>
          <a:solidFill>
            <a:srgbClr val="C87D59"/>
          </a:solidFill>
          <a:ln/>
        </p:spPr>
      </p:sp>
      <p:sp>
        <p:nvSpPr>
          <p:cNvPr id="10" name="Text 7"/>
          <p:cNvSpPr/>
          <p:nvPr/>
        </p:nvSpPr>
        <p:spPr>
          <a:xfrm>
            <a:off x="647700" y="4595320"/>
            <a:ext cx="8191500" cy="1114425"/>
          </a:xfrm>
          <a:prstGeom prst="rect">
            <a:avLst/>
          </a:prstGeom>
          <a:noFill/>
          <a:ln/>
        </p:spPr>
        <p:txBody>
          <a:bodyPr wrap="square" lIns="0" tIns="0" rIns="0" bIns="0" rtlCol="0" anchor="ctr"/>
          <a:lstStyle/>
          <a:p>
            <a:pPr>
              <a:lnSpc>
                <a:spcPct val="140000"/>
              </a:lnSpc>
            </a:pPr>
            <a:r>
              <a:rPr lang="en-US" sz="1800" b="1" dirty="0">
                <a:solidFill>
                  <a:srgbClr val="F8F5F2"/>
                </a:solidFill>
                <a:latin typeface="Oranienbaum" pitchFamily="34" charset="0"/>
                <a:ea typeface="Oranienbaum" pitchFamily="34" charset="-122"/>
                <a:cs typeface="Oranienbaum" pitchFamily="34" charset="-120"/>
              </a:rPr>
              <a:t>The lesson for emerging markets: </a:t>
            </a:r>
            <a:pPr>
              <a:lnSpc>
                <a:spcPct val="140000"/>
              </a:lnSpc>
            </a:pPr>
            <a:r>
              <a:rPr lang="en-US" sz="1800" b="1" dirty="0">
                <a:solidFill>
                  <a:srgbClr val="C87D59"/>
                </a:solidFill>
                <a:latin typeface="Oranienbaum" pitchFamily="34" charset="0"/>
                <a:ea typeface="Oranienbaum" pitchFamily="34" charset="-122"/>
                <a:cs typeface="Oranienbaum" pitchFamily="34" charset="-120"/>
              </a:rPr>
              <a:t>Content is the new fulfillment.</a:t>
            </a:r>
            <a:pPr>
              <a:lnSpc>
                <a:spcPct val="140000"/>
              </a:lnSpc>
            </a:pPr>
            <a:r>
              <a:rPr lang="en-US" sz="1800" b="1" dirty="0">
                <a:solidFill>
                  <a:srgbClr val="F8F5F2"/>
                </a:solidFill>
                <a:latin typeface="Oranienbaum" pitchFamily="34" charset="0"/>
                <a:ea typeface="Oranienbaum" pitchFamily="34" charset="-122"/>
                <a:cs typeface="Oranienbaum" pitchFamily="34" charset="-120"/>
              </a:rPr>
              <a:t> Modern digital retail must evolve beyond transactional interfaces to build engaged, educated communities rather than merely acquiring lists of buyers.</a:t>
            </a:r>
            <a:endParaRPr lang="en-US" sz="1600" dirty="0"/>
          </a:p>
        </p:txBody>
      </p:sp>
      <p:sp>
        <p:nvSpPr>
          <p:cNvPr id="11" name="Shape 8"/>
          <p:cNvSpPr/>
          <p:nvPr/>
        </p:nvSpPr>
        <p:spPr>
          <a:xfrm>
            <a:off x="381000" y="6576520"/>
            <a:ext cx="609600" cy="19050"/>
          </a:xfrm>
          <a:custGeom>
            <a:avLst/>
            <a:gdLst/>
            <a:ahLst/>
            <a:cxnLst/>
            <a:rect l="l" t="t" r="r" b="b"/>
            <a:pathLst>
              <a:path w="609600" h="19050">
                <a:moveTo>
                  <a:pt x="0" y="0"/>
                </a:moveTo>
                <a:lnTo>
                  <a:pt x="609600" y="0"/>
                </a:lnTo>
                <a:lnTo>
                  <a:pt x="609600" y="19050"/>
                </a:lnTo>
                <a:lnTo>
                  <a:pt x="0" y="19050"/>
                </a:lnTo>
                <a:lnTo>
                  <a:pt x="0" y="0"/>
                </a:lnTo>
                <a:close/>
              </a:path>
            </a:pathLst>
          </a:custGeom>
          <a:solidFill>
            <a:srgbClr val="C87D59"/>
          </a:solidFill>
          <a:ln/>
        </p:spPr>
      </p:sp>
      <p:sp>
        <p:nvSpPr>
          <p:cNvPr id="12" name="Text 9"/>
          <p:cNvSpPr/>
          <p:nvPr/>
        </p:nvSpPr>
        <p:spPr>
          <a:xfrm>
            <a:off x="1143000" y="6452695"/>
            <a:ext cx="1600200" cy="266700"/>
          </a:xfrm>
          <a:prstGeom prst="rect">
            <a:avLst/>
          </a:prstGeom>
          <a:noFill/>
          <a:ln/>
        </p:spPr>
        <p:txBody>
          <a:bodyPr wrap="square" lIns="0" tIns="0" rIns="0" bIns="0" rtlCol="0" anchor="ctr"/>
          <a:lstStyle/>
          <a:p>
            <a:pPr>
              <a:lnSpc>
                <a:spcPct val="130000"/>
              </a:lnSpc>
            </a:pPr>
            <a:r>
              <a:rPr lang="en-US" sz="1350" dirty="0">
                <a:solidFill>
                  <a:srgbClr val="F8F5F2">
                    <a:alpha val="80000"/>
                  </a:srgbClr>
                </a:solidFill>
                <a:latin typeface="Quattrocento Sans" pitchFamily="34" charset="0"/>
                <a:ea typeface="Quattrocento Sans" pitchFamily="34" charset="-122"/>
                <a:cs typeface="Quattrocento Sans" pitchFamily="34" charset="-120"/>
              </a:rPr>
              <a:t>Research Complete</a:t>
            </a:r>
            <a:endParaRPr lang="en-US" sz="1600" dirty="0"/>
          </a:p>
        </p:txBody>
      </p:sp>
      <p:sp>
        <p:nvSpPr>
          <p:cNvPr id="13" name="Text 10"/>
          <p:cNvSpPr/>
          <p:nvPr/>
        </p:nvSpPr>
        <p:spPr>
          <a:xfrm>
            <a:off x="2891631" y="6319345"/>
            <a:ext cx="1133475" cy="342900"/>
          </a:xfrm>
          <a:prstGeom prst="rect">
            <a:avLst/>
          </a:prstGeom>
          <a:noFill/>
          <a:ln/>
        </p:spPr>
        <p:txBody>
          <a:bodyPr wrap="square" lIns="0" tIns="0" rIns="0" bIns="0" rtlCol="0" anchor="ctr"/>
          <a:lstStyle/>
          <a:p>
            <a:pPr algn="ctr">
              <a:lnSpc>
                <a:spcPct val="100000"/>
              </a:lnSpc>
            </a:pPr>
            <a:r>
              <a:rPr lang="en-US" sz="2250" b="1" dirty="0">
                <a:solidFill>
                  <a:srgbClr val="C87D59"/>
                </a:solidFill>
                <a:latin typeface="Oranienbaum" pitchFamily="34" charset="0"/>
                <a:ea typeface="Oranienbaum" pitchFamily="34" charset="-122"/>
                <a:cs typeface="Oranienbaum" pitchFamily="34" charset="-120"/>
              </a:rPr>
              <a:t>$2.7B</a:t>
            </a:r>
            <a:endParaRPr lang="en-US" sz="1600" dirty="0"/>
          </a:p>
        </p:txBody>
      </p:sp>
      <p:sp>
        <p:nvSpPr>
          <p:cNvPr id="14" name="Text 11"/>
          <p:cNvSpPr/>
          <p:nvPr/>
        </p:nvSpPr>
        <p:spPr>
          <a:xfrm>
            <a:off x="2929731" y="6662245"/>
            <a:ext cx="1057275" cy="190500"/>
          </a:xfrm>
          <a:prstGeom prst="rect">
            <a:avLst/>
          </a:prstGeom>
          <a:noFill/>
          <a:ln/>
        </p:spPr>
        <p:txBody>
          <a:bodyPr wrap="square" lIns="0" tIns="0" rIns="0" bIns="0" rtlCol="0" anchor="ctr"/>
          <a:lstStyle/>
          <a:p>
            <a:pPr algn="ctr">
              <a:lnSpc>
                <a:spcPct val="120000"/>
              </a:lnSpc>
            </a:pPr>
            <a:r>
              <a:rPr lang="en-US" sz="1050" dirty="0">
                <a:solidFill>
                  <a:srgbClr val="F8F5F2">
                    <a:alpha val="70000"/>
                  </a:srgbClr>
                </a:solidFill>
                <a:latin typeface="Quattrocento Sans" pitchFamily="34" charset="0"/>
                <a:ea typeface="Quattrocento Sans" pitchFamily="34" charset="-122"/>
                <a:cs typeface="Quattrocento Sans" pitchFamily="34" charset="-120"/>
              </a:rPr>
              <a:t>Market Captured</a:t>
            </a:r>
            <a:endParaRPr lang="en-US" sz="1600" dirty="0"/>
          </a:p>
        </p:txBody>
      </p:sp>
      <p:sp>
        <p:nvSpPr>
          <p:cNvPr id="15" name="Text 12"/>
          <p:cNvSpPr/>
          <p:nvPr/>
        </p:nvSpPr>
        <p:spPr>
          <a:xfrm>
            <a:off x="4113411" y="6319345"/>
            <a:ext cx="1143000" cy="342900"/>
          </a:xfrm>
          <a:prstGeom prst="rect">
            <a:avLst/>
          </a:prstGeom>
          <a:noFill/>
          <a:ln/>
        </p:spPr>
        <p:txBody>
          <a:bodyPr wrap="square" lIns="0" tIns="0" rIns="0" bIns="0" rtlCol="0" anchor="ctr"/>
          <a:lstStyle/>
          <a:p>
            <a:pPr algn="ctr">
              <a:lnSpc>
                <a:spcPct val="100000"/>
              </a:lnSpc>
            </a:pPr>
            <a:r>
              <a:rPr lang="en-US" sz="2250" b="1" dirty="0">
                <a:solidFill>
                  <a:srgbClr val="C87D59"/>
                </a:solidFill>
                <a:latin typeface="Oranienbaum" pitchFamily="34" charset="0"/>
                <a:ea typeface="Oranienbaum" pitchFamily="34" charset="-122"/>
                <a:cs typeface="Oranienbaum" pitchFamily="34" charset="-120"/>
              </a:rPr>
              <a:t>70%</a:t>
            </a:r>
            <a:endParaRPr lang="en-US" sz="1600" dirty="0"/>
          </a:p>
        </p:txBody>
      </p:sp>
      <p:sp>
        <p:nvSpPr>
          <p:cNvPr id="16" name="Text 13"/>
          <p:cNvSpPr/>
          <p:nvPr/>
        </p:nvSpPr>
        <p:spPr>
          <a:xfrm>
            <a:off x="4151511" y="6662245"/>
            <a:ext cx="1066800" cy="190500"/>
          </a:xfrm>
          <a:prstGeom prst="rect">
            <a:avLst/>
          </a:prstGeom>
          <a:noFill/>
          <a:ln/>
        </p:spPr>
        <p:txBody>
          <a:bodyPr wrap="square" lIns="0" tIns="0" rIns="0" bIns="0" rtlCol="0" anchor="ctr"/>
          <a:lstStyle/>
          <a:p>
            <a:pPr algn="ctr">
              <a:lnSpc>
                <a:spcPct val="120000"/>
              </a:lnSpc>
            </a:pPr>
            <a:r>
              <a:rPr lang="en-US" sz="1050" dirty="0">
                <a:solidFill>
                  <a:srgbClr val="F8F5F2">
                    <a:alpha val="70000"/>
                  </a:srgbClr>
                </a:solidFill>
                <a:latin typeface="Quattrocento Sans" pitchFamily="34" charset="0"/>
                <a:ea typeface="Quattrocento Sans" pitchFamily="34" charset="-122"/>
                <a:cs typeface="Quattrocento Sans" pitchFamily="34" charset="-120"/>
              </a:rPr>
              <a:t>Repeat Revenue</a:t>
            </a:r>
            <a:endParaRPr lang="en-US" sz="1600" dirty="0"/>
          </a:p>
        </p:txBody>
      </p:sp>
      <p:sp>
        <p:nvSpPr>
          <p:cNvPr id="17" name="Text 14"/>
          <p:cNvSpPr/>
          <p:nvPr/>
        </p:nvSpPr>
        <p:spPr>
          <a:xfrm>
            <a:off x="5342930" y="6319345"/>
            <a:ext cx="962025" cy="342900"/>
          </a:xfrm>
          <a:prstGeom prst="rect">
            <a:avLst/>
          </a:prstGeom>
          <a:noFill/>
          <a:ln/>
        </p:spPr>
        <p:txBody>
          <a:bodyPr wrap="square" lIns="0" tIns="0" rIns="0" bIns="0" rtlCol="0" anchor="ctr"/>
          <a:lstStyle/>
          <a:p>
            <a:pPr algn="ctr">
              <a:lnSpc>
                <a:spcPct val="100000"/>
              </a:lnSpc>
            </a:pPr>
            <a:r>
              <a:rPr lang="en-US" sz="2250" b="1" dirty="0">
                <a:solidFill>
                  <a:srgbClr val="C87D59"/>
                </a:solidFill>
                <a:latin typeface="Oranienbaum" pitchFamily="34" charset="0"/>
                <a:ea typeface="Oranienbaum" pitchFamily="34" charset="-122"/>
                <a:cs typeface="Oranienbaum" pitchFamily="34" charset="-120"/>
              </a:rPr>
              <a:t>62Cr</a:t>
            </a:r>
            <a:endParaRPr lang="en-US" sz="1600" dirty="0"/>
          </a:p>
        </p:txBody>
      </p:sp>
      <p:sp>
        <p:nvSpPr>
          <p:cNvPr id="18" name="Text 15"/>
          <p:cNvSpPr/>
          <p:nvPr/>
        </p:nvSpPr>
        <p:spPr>
          <a:xfrm>
            <a:off x="5381030" y="6662245"/>
            <a:ext cx="885825" cy="190500"/>
          </a:xfrm>
          <a:prstGeom prst="rect">
            <a:avLst/>
          </a:prstGeom>
          <a:noFill/>
          <a:ln/>
        </p:spPr>
        <p:txBody>
          <a:bodyPr wrap="square" lIns="0" tIns="0" rIns="0" bIns="0" rtlCol="0" anchor="ctr"/>
          <a:lstStyle/>
          <a:p>
            <a:pPr algn="ctr">
              <a:lnSpc>
                <a:spcPct val="120000"/>
              </a:lnSpc>
            </a:pPr>
            <a:r>
              <a:rPr lang="en-US" sz="1050" dirty="0">
                <a:solidFill>
                  <a:srgbClr val="F8F5F2">
                    <a:alpha val="70000"/>
                  </a:srgbClr>
                </a:solidFill>
                <a:latin typeface="Quattrocento Sans" pitchFamily="34" charset="0"/>
                <a:ea typeface="Quattrocento Sans" pitchFamily="34" charset="-122"/>
                <a:cs typeface="Quattrocento Sans" pitchFamily="34" charset="-120"/>
              </a:rPr>
              <a:t>FY2021 Profit</a:t>
            </a:r>
            <a:endParaRPr lang="en-US" sz="1600" dirty="0"/>
          </a:p>
        </p:txBody>
      </p:sp>
    </p:spTree>
  </p:cSld>
  <p:clrMapOvr>
    <a:masterClrMapping/>
  </p:clrMapOvr>
  <p:transition>
    <p:fade/>
    <p:spd val="med"/>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8F5F2"/>
        </a:solidFill>
      </p:bgPr>
    </p:bg>
    <p:spTree>
      <p:nvGrpSpPr>
        <p:cNvPr id="1" name=""/>
        <p:cNvGrpSpPr/>
        <p:nvPr/>
      </p:nvGrpSpPr>
      <p:grpSpPr>
        <a:xfrm>
          <a:off x="0" y="0"/>
          <a:ext cx="0" cy="0"/>
          <a:chOff x="0" y="0"/>
          <a:chExt cx="0" cy="0"/>
        </a:xfrm>
      </p:grpSpPr>
      <p:pic>
        <p:nvPicPr>
          <p:cNvPr id="2" name="Image 0" descr="https://kimi-web-img.moonshot.cn/img/cdn.mos.cms.futurecdn.net/eedf255cf88538f97689bfeb3319aa343e3cc76d.jpg">    </p:cNvPr>
          <p:cNvPicPr>
            <a:picLocks noChangeAspect="1"/>
          </p:cNvPicPr>
          <p:nvPr/>
        </p:nvPicPr>
        <p:blipFill>
          <a:blip r:embed="rId1"/>
          <a:srcRect l="3556" r="3556" t="0" b="0"/>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4C42">
                  <a:alpha val="90000"/>
                </a:srgbClr>
              </a:gs>
              <a:gs pos="50000">
                <a:srgbClr val="5A4C42">
                  <a:alpha val="80000"/>
                </a:srgbClr>
              </a:gs>
              <a:gs pos="100000">
                <a:srgbClr val="5A4C42">
                  <a:alpha val="95000"/>
                </a:srgbClr>
              </a:gs>
            </a:gsLst>
            <a:lin ang="5400000" scaled="1"/>
          </a:gradFill>
          <a:ln/>
        </p:spPr>
      </p:sp>
      <p:sp>
        <p:nvSpPr>
          <p:cNvPr id="4" name="Text 1"/>
          <p:cNvSpPr/>
          <p:nvPr/>
        </p:nvSpPr>
        <p:spPr>
          <a:xfrm>
            <a:off x="381000" y="3140869"/>
            <a:ext cx="5991225" cy="190500"/>
          </a:xfrm>
          <a:prstGeom prst="rect">
            <a:avLst/>
          </a:prstGeom>
          <a:noFill/>
          <a:ln/>
        </p:spPr>
        <p:txBody>
          <a:bodyPr wrap="square" lIns="0" tIns="0" rIns="0" bIns="0" rtlCol="0" anchor="ctr"/>
          <a:lstStyle/>
          <a:p>
            <a:pPr>
              <a:lnSpc>
                <a:spcPct val="120000"/>
              </a:lnSpc>
            </a:pPr>
            <a:r>
              <a:rPr lang="en-US" sz="1050" b="1" spc="315" kern="0" dirty="0">
                <a:solidFill>
                  <a:srgbClr val="C87D59"/>
                </a:solidFill>
                <a:latin typeface="Quattrocento Sans" pitchFamily="34" charset="0"/>
                <a:ea typeface="Quattrocento Sans" pitchFamily="34" charset="-122"/>
                <a:cs typeface="Quattrocento Sans" pitchFamily="34" charset="-120"/>
              </a:rPr>
              <a:t>Chapter One</a:t>
            </a:r>
            <a:endParaRPr lang="en-US" sz="1600" dirty="0"/>
          </a:p>
        </p:txBody>
      </p:sp>
      <p:sp>
        <p:nvSpPr>
          <p:cNvPr id="5" name="Text 2"/>
          <p:cNvSpPr/>
          <p:nvPr/>
        </p:nvSpPr>
        <p:spPr>
          <a:xfrm>
            <a:off x="381000" y="3559969"/>
            <a:ext cx="6305550" cy="1600200"/>
          </a:xfrm>
          <a:prstGeom prst="rect">
            <a:avLst/>
          </a:prstGeom>
          <a:noFill/>
          <a:ln/>
        </p:spPr>
        <p:txBody>
          <a:bodyPr wrap="square" lIns="0" tIns="0" rIns="0" bIns="0" rtlCol="0" anchor="ctr"/>
          <a:lstStyle/>
          <a:p>
            <a:pPr>
              <a:lnSpc>
                <a:spcPct val="90000"/>
              </a:lnSpc>
            </a:pPr>
            <a:r>
              <a:rPr lang="en-US" sz="6000" b="1" dirty="0">
                <a:solidFill>
                  <a:srgbClr val="F8F5F2"/>
                </a:solidFill>
                <a:latin typeface="Oranienbaum" pitchFamily="34" charset="0"/>
                <a:ea typeface="Oranienbaum" pitchFamily="34" charset="-122"/>
                <a:cs typeface="Oranienbaum" pitchFamily="34" charset="-120"/>
              </a:rPr>
              <a:t>Executive</a:t>
            </a:r>
            <a:endParaRPr lang="en-US" sz="1600" dirty="0"/>
          </a:p>
          <a:p>
            <a:pPr>
              <a:lnSpc>
                <a:spcPct val="90000"/>
              </a:lnSpc>
            </a:pPr>
            <a:r>
              <a:rPr lang="en-US" sz="6000" b="1" dirty="0">
                <a:solidFill>
                  <a:srgbClr val="F8F5F2"/>
                </a:solidFill>
                <a:latin typeface="Oranienbaum" pitchFamily="34" charset="0"/>
                <a:ea typeface="Oranienbaum" pitchFamily="34" charset="-122"/>
                <a:cs typeface="Oranienbaum" pitchFamily="34" charset="-120"/>
              </a:rPr>
              <a:t>Summary</a:t>
            </a:r>
            <a:endParaRPr lang="en-US" sz="1600" dirty="0"/>
          </a:p>
        </p:txBody>
      </p:sp>
      <p:sp>
        <p:nvSpPr>
          <p:cNvPr id="6" name="Text 3"/>
          <p:cNvSpPr/>
          <p:nvPr/>
        </p:nvSpPr>
        <p:spPr>
          <a:xfrm>
            <a:off x="381000" y="5464969"/>
            <a:ext cx="6048375" cy="400050"/>
          </a:xfrm>
          <a:prstGeom prst="rect">
            <a:avLst/>
          </a:prstGeom>
          <a:noFill/>
          <a:ln/>
        </p:spPr>
        <p:txBody>
          <a:bodyPr wrap="square" lIns="0" tIns="0" rIns="0" bIns="0" rtlCol="0" anchor="ctr"/>
          <a:lstStyle/>
          <a:p>
            <a:pPr>
              <a:lnSpc>
                <a:spcPct val="140000"/>
              </a:lnSpc>
            </a:pPr>
            <a:r>
              <a:rPr lang="en-US" sz="1950" dirty="0">
                <a:solidFill>
                  <a:srgbClr val="F8F5F2">
                    <a:alpha val="90000"/>
                  </a:srgbClr>
                </a:solidFill>
                <a:latin typeface="Sorts Mill Goudy" pitchFamily="34" charset="0"/>
                <a:ea typeface="Sorts Mill Goudy" pitchFamily="34" charset="-122"/>
                <a:cs typeface="Sorts Mill Goudy" pitchFamily="34" charset="-120"/>
              </a:rPr>
              <a:t>The Indian Beauty &amp; Personal Care Market Transformation</a:t>
            </a:r>
            <a:endParaRPr lang="en-US" sz="1600" dirty="0"/>
          </a:p>
        </p:txBody>
      </p:sp>
    </p:spTree>
  </p:cSld>
  <p:clrMapOvr>
    <a:masterClrMapping/>
  </p:clrMapOvr>
  <p:transition>
    <p:fade/>
    <p:spd val="med"/>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69735" y="369735"/>
            <a:ext cx="11507991" cy="147894"/>
          </a:xfrm>
          <a:prstGeom prst="rect">
            <a:avLst/>
          </a:prstGeom>
          <a:noFill/>
          <a:ln/>
        </p:spPr>
        <p:txBody>
          <a:bodyPr wrap="square" lIns="0" tIns="0" rIns="0" bIns="0" rtlCol="0" anchor="ctr"/>
          <a:lstStyle/>
          <a:p>
            <a:pPr>
              <a:lnSpc>
                <a:spcPct val="110000"/>
              </a:lnSpc>
            </a:pPr>
            <a:r>
              <a:rPr lang="en-US" sz="873" b="1" spc="218" kern="0" dirty="0">
                <a:solidFill>
                  <a:srgbClr val="C87D59"/>
                </a:solidFill>
                <a:latin typeface="Quattrocento Sans" pitchFamily="34" charset="0"/>
                <a:ea typeface="Quattrocento Sans" pitchFamily="34" charset="-122"/>
                <a:cs typeface="Quattrocento Sans" pitchFamily="34" charset="-120"/>
              </a:rPr>
              <a:t>Executive Summary</a:t>
            </a:r>
            <a:endParaRPr lang="en-US" sz="1600" dirty="0"/>
          </a:p>
        </p:txBody>
      </p:sp>
      <p:sp>
        <p:nvSpPr>
          <p:cNvPr id="3" name="Text 1"/>
          <p:cNvSpPr/>
          <p:nvPr/>
        </p:nvSpPr>
        <p:spPr>
          <a:xfrm>
            <a:off x="369735" y="591575"/>
            <a:ext cx="11618911" cy="369735"/>
          </a:xfrm>
          <a:prstGeom prst="rect">
            <a:avLst/>
          </a:prstGeom>
          <a:noFill/>
          <a:ln/>
        </p:spPr>
        <p:txBody>
          <a:bodyPr wrap="square" lIns="0" tIns="0" rIns="0" bIns="0" rtlCol="0" anchor="ctr"/>
          <a:lstStyle/>
          <a:p>
            <a:pPr>
              <a:lnSpc>
                <a:spcPct val="90000"/>
              </a:lnSpc>
            </a:pPr>
            <a:r>
              <a:rPr lang="en-US" sz="2620" b="1" dirty="0">
                <a:solidFill>
                  <a:srgbClr val="5A4C42"/>
                </a:solidFill>
                <a:latin typeface="Oranienbaum" pitchFamily="34" charset="0"/>
                <a:ea typeface="Oranienbaum" pitchFamily="34" charset="-122"/>
                <a:cs typeface="Oranienbaum" pitchFamily="34" charset="-120"/>
              </a:rPr>
              <a:t>The Indian BPC Market: From $600M to $2.7 Billion</a:t>
            </a:r>
            <a:endParaRPr lang="en-US" sz="1600" dirty="0"/>
          </a:p>
        </p:txBody>
      </p:sp>
      <p:sp>
        <p:nvSpPr>
          <p:cNvPr id="4" name="Shape 2"/>
          <p:cNvSpPr/>
          <p:nvPr/>
        </p:nvSpPr>
        <p:spPr>
          <a:xfrm>
            <a:off x="388221" y="1183151"/>
            <a:ext cx="3651130" cy="1719266"/>
          </a:xfrm>
          <a:custGeom>
            <a:avLst/>
            <a:gdLst/>
            <a:ahLst/>
            <a:cxnLst/>
            <a:rect l="l" t="t" r="r" b="b"/>
            <a:pathLst>
              <a:path w="3651130" h="1719266">
                <a:moveTo>
                  <a:pt x="36973" y="0"/>
                </a:moveTo>
                <a:lnTo>
                  <a:pt x="3577184" y="0"/>
                </a:lnTo>
                <a:cubicBezTo>
                  <a:pt x="3618023" y="0"/>
                  <a:pt x="3651130" y="33107"/>
                  <a:pt x="3651130" y="73946"/>
                </a:cubicBezTo>
                <a:lnTo>
                  <a:pt x="3651130" y="1645320"/>
                </a:lnTo>
                <a:cubicBezTo>
                  <a:pt x="3651130" y="1686160"/>
                  <a:pt x="3618023" y="1719266"/>
                  <a:pt x="3577184" y="1719266"/>
                </a:cubicBezTo>
                <a:lnTo>
                  <a:pt x="36973" y="1719266"/>
                </a:lnTo>
                <a:cubicBezTo>
                  <a:pt x="16554" y="1719266"/>
                  <a:pt x="0" y="1702713"/>
                  <a:pt x="0" y="1682293"/>
                </a:cubicBezTo>
                <a:lnTo>
                  <a:pt x="0" y="36973"/>
                </a:lnTo>
                <a:cubicBezTo>
                  <a:pt x="0" y="16567"/>
                  <a:pt x="16567" y="0"/>
                  <a:pt x="36973" y="0"/>
                </a:cubicBezTo>
                <a:close/>
              </a:path>
            </a:pathLst>
          </a:custGeom>
          <a:solidFill>
            <a:srgbClr val="FFFFFF"/>
          </a:solidFill>
          <a:ln/>
          <a:effectLst>
            <a:outerShdw sx="100000" sy="100000" kx="0" ky="0" algn="bl" rotWithShape="0" blurRad="27730" dist="9243" dir="5400000">
              <a:srgbClr val="000000">
                <a:alpha val="10196"/>
              </a:srgbClr>
            </a:outerShdw>
          </a:effectLst>
        </p:spPr>
      </p:sp>
      <p:sp>
        <p:nvSpPr>
          <p:cNvPr id="5" name="Shape 3"/>
          <p:cNvSpPr/>
          <p:nvPr/>
        </p:nvSpPr>
        <p:spPr>
          <a:xfrm>
            <a:off x="388221" y="1183151"/>
            <a:ext cx="36973" cy="1719266"/>
          </a:xfrm>
          <a:custGeom>
            <a:avLst/>
            <a:gdLst/>
            <a:ahLst/>
            <a:cxnLst/>
            <a:rect l="l" t="t" r="r" b="b"/>
            <a:pathLst>
              <a:path w="36973" h="1719266">
                <a:moveTo>
                  <a:pt x="36973" y="0"/>
                </a:moveTo>
                <a:lnTo>
                  <a:pt x="36973" y="0"/>
                </a:lnTo>
                <a:lnTo>
                  <a:pt x="36973" y="1719266"/>
                </a:lnTo>
                <a:lnTo>
                  <a:pt x="36973" y="1719266"/>
                </a:lnTo>
                <a:cubicBezTo>
                  <a:pt x="16554" y="1719266"/>
                  <a:pt x="0" y="1702713"/>
                  <a:pt x="0" y="1682293"/>
                </a:cubicBezTo>
                <a:lnTo>
                  <a:pt x="0" y="36973"/>
                </a:lnTo>
                <a:cubicBezTo>
                  <a:pt x="0" y="16567"/>
                  <a:pt x="16567" y="0"/>
                  <a:pt x="36973" y="0"/>
                </a:cubicBezTo>
                <a:close/>
              </a:path>
            </a:pathLst>
          </a:custGeom>
          <a:solidFill>
            <a:srgbClr val="C87D59"/>
          </a:solidFill>
          <a:ln/>
        </p:spPr>
      </p:sp>
      <p:sp>
        <p:nvSpPr>
          <p:cNvPr id="6" name="Text 4"/>
          <p:cNvSpPr/>
          <p:nvPr/>
        </p:nvSpPr>
        <p:spPr>
          <a:xfrm>
            <a:off x="628549" y="1404992"/>
            <a:ext cx="3410802" cy="443682"/>
          </a:xfrm>
          <a:prstGeom prst="rect">
            <a:avLst/>
          </a:prstGeom>
          <a:noFill/>
          <a:ln/>
        </p:spPr>
        <p:txBody>
          <a:bodyPr wrap="square" lIns="0" tIns="0" rIns="0" bIns="0" rtlCol="0" anchor="ctr"/>
          <a:lstStyle/>
          <a:p>
            <a:pPr>
              <a:lnSpc>
                <a:spcPct val="80000"/>
              </a:lnSpc>
            </a:pPr>
            <a:r>
              <a:rPr lang="en-US" sz="3494" b="1" dirty="0">
                <a:solidFill>
                  <a:srgbClr val="C87D59"/>
                </a:solidFill>
                <a:latin typeface="Oranienbaum" pitchFamily="34" charset="0"/>
                <a:ea typeface="Oranienbaum" pitchFamily="34" charset="-122"/>
                <a:cs typeface="Oranienbaum" pitchFamily="34" charset="-120"/>
              </a:rPr>
              <a:t>$2.7B</a:t>
            </a:r>
            <a:endParaRPr lang="en-US" sz="1600" dirty="0"/>
          </a:p>
        </p:txBody>
      </p:sp>
      <p:sp>
        <p:nvSpPr>
          <p:cNvPr id="7" name="Text 5"/>
          <p:cNvSpPr/>
          <p:nvPr/>
        </p:nvSpPr>
        <p:spPr>
          <a:xfrm>
            <a:off x="628549" y="1959594"/>
            <a:ext cx="3262908" cy="221841"/>
          </a:xfrm>
          <a:prstGeom prst="rect">
            <a:avLst/>
          </a:prstGeom>
          <a:noFill/>
          <a:ln/>
        </p:spPr>
        <p:txBody>
          <a:bodyPr wrap="square" lIns="0" tIns="0" rIns="0" bIns="0" rtlCol="0" anchor="ctr"/>
          <a:lstStyle/>
          <a:p>
            <a:pPr>
              <a:lnSpc>
                <a:spcPct val="130000"/>
              </a:lnSpc>
            </a:pPr>
            <a:r>
              <a:rPr lang="en-US" sz="1165" b="1" dirty="0">
                <a:solidFill>
                  <a:srgbClr val="5A4C42"/>
                </a:solidFill>
                <a:latin typeface="Quattrocento Sans" pitchFamily="34" charset="0"/>
                <a:ea typeface="Quattrocento Sans" pitchFamily="34" charset="-122"/>
                <a:cs typeface="Quattrocento Sans" pitchFamily="34" charset="-120"/>
              </a:rPr>
              <a:t>2021 Market Size</a:t>
            </a:r>
            <a:endParaRPr lang="en-US" sz="1600" dirty="0"/>
          </a:p>
        </p:txBody>
      </p:sp>
      <p:sp>
        <p:nvSpPr>
          <p:cNvPr id="8" name="Text 6"/>
          <p:cNvSpPr/>
          <p:nvPr/>
        </p:nvSpPr>
        <p:spPr>
          <a:xfrm>
            <a:off x="628549" y="2255381"/>
            <a:ext cx="3253665" cy="425195"/>
          </a:xfrm>
          <a:prstGeom prst="rect">
            <a:avLst/>
          </a:prstGeom>
          <a:noFill/>
          <a:ln/>
        </p:spPr>
        <p:txBody>
          <a:bodyPr wrap="square" lIns="0" tIns="0" rIns="0" bIns="0" rtlCol="0" anchor="ctr"/>
          <a:lstStyle/>
          <a:p>
            <a:pPr>
              <a:lnSpc>
                <a:spcPct val="140000"/>
              </a:lnSpc>
            </a:pPr>
            <a:r>
              <a:rPr lang="en-US" sz="1019" dirty="0">
                <a:solidFill>
                  <a:srgbClr val="3D352E"/>
                </a:solidFill>
                <a:latin typeface="Quattrocento Sans" pitchFamily="34" charset="0"/>
                <a:ea typeface="Quattrocento Sans" pitchFamily="34" charset="-122"/>
                <a:cs typeface="Quattrocento Sans" pitchFamily="34" charset="-120"/>
              </a:rPr>
              <a:t>Online BPC market reached $2.7 billion, up from $600M in 2016</a:t>
            </a:r>
            <a:endParaRPr lang="en-US" sz="1600" dirty="0"/>
          </a:p>
        </p:txBody>
      </p:sp>
      <p:sp>
        <p:nvSpPr>
          <p:cNvPr id="9" name="Shape 7"/>
          <p:cNvSpPr/>
          <p:nvPr/>
        </p:nvSpPr>
        <p:spPr>
          <a:xfrm>
            <a:off x="4279967" y="1183151"/>
            <a:ext cx="3651130" cy="1719266"/>
          </a:xfrm>
          <a:custGeom>
            <a:avLst/>
            <a:gdLst/>
            <a:ahLst/>
            <a:cxnLst/>
            <a:rect l="l" t="t" r="r" b="b"/>
            <a:pathLst>
              <a:path w="3651130" h="1719266">
                <a:moveTo>
                  <a:pt x="36973" y="0"/>
                </a:moveTo>
                <a:lnTo>
                  <a:pt x="3577184" y="0"/>
                </a:lnTo>
                <a:cubicBezTo>
                  <a:pt x="3618023" y="0"/>
                  <a:pt x="3651130" y="33107"/>
                  <a:pt x="3651130" y="73946"/>
                </a:cubicBezTo>
                <a:lnTo>
                  <a:pt x="3651130" y="1645320"/>
                </a:lnTo>
                <a:cubicBezTo>
                  <a:pt x="3651130" y="1686160"/>
                  <a:pt x="3618023" y="1719266"/>
                  <a:pt x="3577184" y="1719266"/>
                </a:cubicBezTo>
                <a:lnTo>
                  <a:pt x="36973" y="1719266"/>
                </a:lnTo>
                <a:cubicBezTo>
                  <a:pt x="16554" y="1719266"/>
                  <a:pt x="0" y="1702713"/>
                  <a:pt x="0" y="1682293"/>
                </a:cubicBezTo>
                <a:lnTo>
                  <a:pt x="0" y="36973"/>
                </a:lnTo>
                <a:cubicBezTo>
                  <a:pt x="0" y="16567"/>
                  <a:pt x="16567" y="0"/>
                  <a:pt x="36973" y="0"/>
                </a:cubicBezTo>
                <a:close/>
              </a:path>
            </a:pathLst>
          </a:custGeom>
          <a:solidFill>
            <a:srgbClr val="FFFFFF"/>
          </a:solidFill>
          <a:ln/>
          <a:effectLst>
            <a:outerShdw sx="100000" sy="100000" kx="0" ky="0" algn="bl" rotWithShape="0" blurRad="27730" dist="9243" dir="5400000">
              <a:srgbClr val="000000">
                <a:alpha val="10196"/>
              </a:srgbClr>
            </a:outerShdw>
          </a:effectLst>
        </p:spPr>
      </p:sp>
      <p:sp>
        <p:nvSpPr>
          <p:cNvPr id="10" name="Shape 8"/>
          <p:cNvSpPr/>
          <p:nvPr/>
        </p:nvSpPr>
        <p:spPr>
          <a:xfrm>
            <a:off x="4279967" y="1183151"/>
            <a:ext cx="36973" cy="1719266"/>
          </a:xfrm>
          <a:custGeom>
            <a:avLst/>
            <a:gdLst/>
            <a:ahLst/>
            <a:cxnLst/>
            <a:rect l="l" t="t" r="r" b="b"/>
            <a:pathLst>
              <a:path w="36973" h="1719266">
                <a:moveTo>
                  <a:pt x="36973" y="0"/>
                </a:moveTo>
                <a:lnTo>
                  <a:pt x="36973" y="0"/>
                </a:lnTo>
                <a:lnTo>
                  <a:pt x="36973" y="1719266"/>
                </a:lnTo>
                <a:lnTo>
                  <a:pt x="36973" y="1719266"/>
                </a:lnTo>
                <a:cubicBezTo>
                  <a:pt x="16554" y="1719266"/>
                  <a:pt x="0" y="1702713"/>
                  <a:pt x="0" y="1682293"/>
                </a:cubicBezTo>
                <a:lnTo>
                  <a:pt x="0" y="36973"/>
                </a:lnTo>
                <a:cubicBezTo>
                  <a:pt x="0" y="16567"/>
                  <a:pt x="16567" y="0"/>
                  <a:pt x="36973" y="0"/>
                </a:cubicBezTo>
                <a:close/>
              </a:path>
            </a:pathLst>
          </a:custGeom>
          <a:solidFill>
            <a:srgbClr val="5A4C42"/>
          </a:solidFill>
          <a:ln/>
        </p:spPr>
      </p:sp>
      <p:sp>
        <p:nvSpPr>
          <p:cNvPr id="11" name="Text 9"/>
          <p:cNvSpPr/>
          <p:nvPr/>
        </p:nvSpPr>
        <p:spPr>
          <a:xfrm>
            <a:off x="4520295" y="1404992"/>
            <a:ext cx="3410802" cy="443682"/>
          </a:xfrm>
          <a:prstGeom prst="rect">
            <a:avLst/>
          </a:prstGeom>
          <a:noFill/>
          <a:ln/>
        </p:spPr>
        <p:txBody>
          <a:bodyPr wrap="square" lIns="0" tIns="0" rIns="0" bIns="0" rtlCol="0" anchor="ctr"/>
          <a:lstStyle/>
          <a:p>
            <a:pPr>
              <a:lnSpc>
                <a:spcPct val="80000"/>
              </a:lnSpc>
            </a:pPr>
            <a:r>
              <a:rPr lang="en-US" sz="3494" b="1" dirty="0">
                <a:solidFill>
                  <a:srgbClr val="5A4C42"/>
                </a:solidFill>
                <a:latin typeface="Oranienbaum" pitchFamily="34" charset="0"/>
                <a:ea typeface="Oranienbaum" pitchFamily="34" charset="-122"/>
                <a:cs typeface="Oranienbaum" pitchFamily="34" charset="-120"/>
              </a:rPr>
              <a:t>8%</a:t>
            </a:r>
            <a:endParaRPr lang="en-US" sz="1600" dirty="0"/>
          </a:p>
        </p:txBody>
      </p:sp>
      <p:sp>
        <p:nvSpPr>
          <p:cNvPr id="12" name="Text 10"/>
          <p:cNvSpPr/>
          <p:nvPr/>
        </p:nvSpPr>
        <p:spPr>
          <a:xfrm>
            <a:off x="4520295" y="1959594"/>
            <a:ext cx="3262908" cy="221841"/>
          </a:xfrm>
          <a:prstGeom prst="rect">
            <a:avLst/>
          </a:prstGeom>
          <a:noFill/>
          <a:ln/>
        </p:spPr>
        <p:txBody>
          <a:bodyPr wrap="square" lIns="0" tIns="0" rIns="0" bIns="0" rtlCol="0" anchor="ctr"/>
          <a:lstStyle/>
          <a:p>
            <a:pPr>
              <a:lnSpc>
                <a:spcPct val="130000"/>
              </a:lnSpc>
            </a:pPr>
            <a:r>
              <a:rPr lang="en-US" sz="1165" b="1" dirty="0">
                <a:solidFill>
                  <a:srgbClr val="5A4C42"/>
                </a:solidFill>
                <a:latin typeface="Quattrocento Sans" pitchFamily="34" charset="0"/>
                <a:ea typeface="Quattrocento Sans" pitchFamily="34" charset="-122"/>
                <a:cs typeface="Quattrocento Sans" pitchFamily="34" charset="-120"/>
              </a:rPr>
              <a:t>Market Penetration</a:t>
            </a:r>
            <a:endParaRPr lang="en-US" sz="1600" dirty="0"/>
          </a:p>
        </p:txBody>
      </p:sp>
      <p:sp>
        <p:nvSpPr>
          <p:cNvPr id="13" name="Text 11"/>
          <p:cNvSpPr/>
          <p:nvPr/>
        </p:nvSpPr>
        <p:spPr>
          <a:xfrm>
            <a:off x="4520295" y="2255381"/>
            <a:ext cx="3253665" cy="425195"/>
          </a:xfrm>
          <a:prstGeom prst="rect">
            <a:avLst/>
          </a:prstGeom>
          <a:noFill/>
          <a:ln/>
        </p:spPr>
        <p:txBody>
          <a:bodyPr wrap="square" lIns="0" tIns="0" rIns="0" bIns="0" rtlCol="0" anchor="ctr"/>
          <a:lstStyle/>
          <a:p>
            <a:pPr>
              <a:lnSpc>
                <a:spcPct val="140000"/>
              </a:lnSpc>
            </a:pPr>
            <a:r>
              <a:rPr lang="en-US" sz="1019" dirty="0">
                <a:solidFill>
                  <a:srgbClr val="3D352E"/>
                </a:solidFill>
                <a:latin typeface="Quattrocento Sans" pitchFamily="34" charset="0"/>
                <a:ea typeface="Quattrocento Sans" pitchFamily="34" charset="-122"/>
                <a:cs typeface="Quattrocento Sans" pitchFamily="34" charset="-120"/>
              </a:rPr>
              <a:t>Only 8% penetration indicates massive runway for secular growth</a:t>
            </a:r>
            <a:endParaRPr lang="en-US" sz="1600" dirty="0"/>
          </a:p>
        </p:txBody>
      </p:sp>
      <p:sp>
        <p:nvSpPr>
          <p:cNvPr id="14" name="Shape 12"/>
          <p:cNvSpPr/>
          <p:nvPr/>
        </p:nvSpPr>
        <p:spPr>
          <a:xfrm>
            <a:off x="8171713" y="1183151"/>
            <a:ext cx="3651130" cy="1719266"/>
          </a:xfrm>
          <a:custGeom>
            <a:avLst/>
            <a:gdLst/>
            <a:ahLst/>
            <a:cxnLst/>
            <a:rect l="l" t="t" r="r" b="b"/>
            <a:pathLst>
              <a:path w="3651130" h="1719266">
                <a:moveTo>
                  <a:pt x="36973" y="0"/>
                </a:moveTo>
                <a:lnTo>
                  <a:pt x="3577184" y="0"/>
                </a:lnTo>
                <a:cubicBezTo>
                  <a:pt x="3618023" y="0"/>
                  <a:pt x="3651130" y="33107"/>
                  <a:pt x="3651130" y="73946"/>
                </a:cubicBezTo>
                <a:lnTo>
                  <a:pt x="3651130" y="1645320"/>
                </a:lnTo>
                <a:cubicBezTo>
                  <a:pt x="3651130" y="1686160"/>
                  <a:pt x="3618023" y="1719266"/>
                  <a:pt x="3577184" y="1719266"/>
                </a:cubicBezTo>
                <a:lnTo>
                  <a:pt x="36973" y="1719266"/>
                </a:lnTo>
                <a:cubicBezTo>
                  <a:pt x="16554" y="1719266"/>
                  <a:pt x="0" y="1702713"/>
                  <a:pt x="0" y="1682293"/>
                </a:cubicBezTo>
                <a:lnTo>
                  <a:pt x="0" y="36973"/>
                </a:lnTo>
                <a:cubicBezTo>
                  <a:pt x="0" y="16567"/>
                  <a:pt x="16567" y="0"/>
                  <a:pt x="36973" y="0"/>
                </a:cubicBezTo>
                <a:close/>
              </a:path>
            </a:pathLst>
          </a:custGeom>
          <a:solidFill>
            <a:srgbClr val="FFFFFF"/>
          </a:solidFill>
          <a:ln/>
          <a:effectLst>
            <a:outerShdw sx="100000" sy="100000" kx="0" ky="0" algn="bl" rotWithShape="0" blurRad="27730" dist="9243" dir="5400000">
              <a:srgbClr val="000000">
                <a:alpha val="10196"/>
              </a:srgbClr>
            </a:outerShdw>
          </a:effectLst>
        </p:spPr>
      </p:sp>
      <p:sp>
        <p:nvSpPr>
          <p:cNvPr id="15" name="Shape 13"/>
          <p:cNvSpPr/>
          <p:nvPr/>
        </p:nvSpPr>
        <p:spPr>
          <a:xfrm>
            <a:off x="8171713" y="1183151"/>
            <a:ext cx="36973" cy="1719266"/>
          </a:xfrm>
          <a:custGeom>
            <a:avLst/>
            <a:gdLst/>
            <a:ahLst/>
            <a:cxnLst/>
            <a:rect l="l" t="t" r="r" b="b"/>
            <a:pathLst>
              <a:path w="36973" h="1719266">
                <a:moveTo>
                  <a:pt x="36973" y="0"/>
                </a:moveTo>
                <a:lnTo>
                  <a:pt x="36973" y="0"/>
                </a:lnTo>
                <a:lnTo>
                  <a:pt x="36973" y="1719266"/>
                </a:lnTo>
                <a:lnTo>
                  <a:pt x="36973" y="1719266"/>
                </a:lnTo>
                <a:cubicBezTo>
                  <a:pt x="16554" y="1719266"/>
                  <a:pt x="0" y="1702713"/>
                  <a:pt x="0" y="1682293"/>
                </a:cubicBezTo>
                <a:lnTo>
                  <a:pt x="0" y="36973"/>
                </a:lnTo>
                <a:cubicBezTo>
                  <a:pt x="0" y="16567"/>
                  <a:pt x="16567" y="0"/>
                  <a:pt x="36973" y="0"/>
                </a:cubicBezTo>
                <a:close/>
              </a:path>
            </a:pathLst>
          </a:custGeom>
          <a:solidFill>
            <a:srgbClr val="C87D59"/>
          </a:solidFill>
          <a:ln/>
        </p:spPr>
      </p:sp>
      <p:sp>
        <p:nvSpPr>
          <p:cNvPr id="16" name="Text 14"/>
          <p:cNvSpPr/>
          <p:nvPr/>
        </p:nvSpPr>
        <p:spPr>
          <a:xfrm>
            <a:off x="8412041" y="1404992"/>
            <a:ext cx="3410802" cy="443682"/>
          </a:xfrm>
          <a:prstGeom prst="rect">
            <a:avLst/>
          </a:prstGeom>
          <a:noFill/>
          <a:ln/>
        </p:spPr>
        <p:txBody>
          <a:bodyPr wrap="square" lIns="0" tIns="0" rIns="0" bIns="0" rtlCol="0" anchor="ctr"/>
          <a:lstStyle/>
          <a:p>
            <a:pPr>
              <a:lnSpc>
                <a:spcPct val="80000"/>
              </a:lnSpc>
            </a:pPr>
            <a:r>
              <a:rPr lang="en-US" sz="3494" b="1" dirty="0">
                <a:solidFill>
                  <a:srgbClr val="C87D59"/>
                </a:solidFill>
                <a:latin typeface="Oranienbaum" pitchFamily="34" charset="0"/>
                <a:ea typeface="Oranienbaum" pitchFamily="34" charset="-122"/>
                <a:cs typeface="Oranienbaum" pitchFamily="34" charset="-120"/>
              </a:rPr>
              <a:t>4.5x</a:t>
            </a:r>
            <a:endParaRPr lang="en-US" sz="1600" dirty="0"/>
          </a:p>
        </p:txBody>
      </p:sp>
      <p:sp>
        <p:nvSpPr>
          <p:cNvPr id="17" name="Text 15"/>
          <p:cNvSpPr/>
          <p:nvPr/>
        </p:nvSpPr>
        <p:spPr>
          <a:xfrm>
            <a:off x="8412041" y="1959594"/>
            <a:ext cx="3262908" cy="221841"/>
          </a:xfrm>
          <a:prstGeom prst="rect">
            <a:avLst/>
          </a:prstGeom>
          <a:noFill/>
          <a:ln/>
        </p:spPr>
        <p:txBody>
          <a:bodyPr wrap="square" lIns="0" tIns="0" rIns="0" bIns="0" rtlCol="0" anchor="ctr"/>
          <a:lstStyle/>
          <a:p>
            <a:pPr>
              <a:lnSpc>
                <a:spcPct val="130000"/>
              </a:lnSpc>
            </a:pPr>
            <a:r>
              <a:rPr lang="en-US" sz="1165" b="1" dirty="0">
                <a:solidFill>
                  <a:srgbClr val="5A4C42"/>
                </a:solidFill>
                <a:latin typeface="Quattrocento Sans" pitchFamily="34" charset="0"/>
                <a:ea typeface="Quattrocento Sans" pitchFamily="34" charset="-122"/>
                <a:cs typeface="Quattrocento Sans" pitchFamily="34" charset="-120"/>
              </a:rPr>
              <a:t>5-Year Growth</a:t>
            </a:r>
            <a:endParaRPr lang="en-US" sz="1600" dirty="0"/>
          </a:p>
        </p:txBody>
      </p:sp>
      <p:sp>
        <p:nvSpPr>
          <p:cNvPr id="18" name="Text 16"/>
          <p:cNvSpPr/>
          <p:nvPr/>
        </p:nvSpPr>
        <p:spPr>
          <a:xfrm>
            <a:off x="8412041" y="2255381"/>
            <a:ext cx="3253665" cy="425195"/>
          </a:xfrm>
          <a:prstGeom prst="rect">
            <a:avLst/>
          </a:prstGeom>
          <a:noFill/>
          <a:ln/>
        </p:spPr>
        <p:txBody>
          <a:bodyPr wrap="square" lIns="0" tIns="0" rIns="0" bIns="0" rtlCol="0" anchor="ctr"/>
          <a:lstStyle/>
          <a:p>
            <a:pPr>
              <a:lnSpc>
                <a:spcPct val="140000"/>
              </a:lnSpc>
            </a:pPr>
            <a:r>
              <a:rPr lang="en-US" sz="1019" dirty="0">
                <a:solidFill>
                  <a:srgbClr val="3D352E"/>
                </a:solidFill>
                <a:latin typeface="Quattrocento Sans" pitchFamily="34" charset="0"/>
                <a:ea typeface="Quattrocento Sans" pitchFamily="34" charset="-122"/>
                <a:cs typeface="Quattrocento Sans" pitchFamily="34" charset="-120"/>
              </a:rPr>
              <a:t>Market expanded 4.5x between 2016-2021, demonstrating accelerating adoption</a:t>
            </a:r>
            <a:endParaRPr lang="en-US" sz="1600" dirty="0"/>
          </a:p>
        </p:txBody>
      </p:sp>
      <p:sp>
        <p:nvSpPr>
          <p:cNvPr id="19" name="Shape 17"/>
          <p:cNvSpPr/>
          <p:nvPr/>
        </p:nvSpPr>
        <p:spPr>
          <a:xfrm>
            <a:off x="369735" y="3119636"/>
            <a:ext cx="5619967" cy="3364585"/>
          </a:xfrm>
          <a:custGeom>
            <a:avLst/>
            <a:gdLst/>
            <a:ahLst/>
            <a:cxnLst/>
            <a:rect l="l" t="t" r="r" b="b"/>
            <a:pathLst>
              <a:path w="5619967" h="3364585">
                <a:moveTo>
                  <a:pt x="73954" y="0"/>
                </a:moveTo>
                <a:lnTo>
                  <a:pt x="5546013" y="0"/>
                </a:lnTo>
                <a:cubicBezTo>
                  <a:pt x="5586856" y="0"/>
                  <a:pt x="5619967" y="33110"/>
                  <a:pt x="5619967" y="73954"/>
                </a:cubicBezTo>
                <a:lnTo>
                  <a:pt x="5619967" y="3290632"/>
                </a:lnTo>
                <a:cubicBezTo>
                  <a:pt x="5619967" y="3331475"/>
                  <a:pt x="5586856" y="3364585"/>
                  <a:pt x="5546013" y="3364585"/>
                </a:cubicBezTo>
                <a:lnTo>
                  <a:pt x="73954" y="3364585"/>
                </a:lnTo>
                <a:cubicBezTo>
                  <a:pt x="33110" y="3364585"/>
                  <a:pt x="0" y="3331475"/>
                  <a:pt x="0" y="3290632"/>
                </a:cubicBezTo>
                <a:lnTo>
                  <a:pt x="0" y="73954"/>
                </a:lnTo>
                <a:cubicBezTo>
                  <a:pt x="0" y="33110"/>
                  <a:pt x="33110" y="0"/>
                  <a:pt x="73954" y="0"/>
                </a:cubicBezTo>
                <a:close/>
              </a:path>
            </a:pathLst>
          </a:custGeom>
          <a:solidFill>
            <a:srgbClr val="FFFFFF"/>
          </a:solidFill>
          <a:ln/>
          <a:effectLst>
            <a:outerShdw sx="100000" sy="100000" kx="0" ky="0" algn="bl" rotWithShape="0" blurRad="27730" dist="9243" dir="5400000">
              <a:srgbClr val="000000">
                <a:alpha val="10196"/>
              </a:srgbClr>
            </a:outerShdw>
          </a:effectLst>
        </p:spPr>
      </p:sp>
      <p:sp>
        <p:nvSpPr>
          <p:cNvPr id="20" name="Text 18"/>
          <p:cNvSpPr/>
          <p:nvPr/>
        </p:nvSpPr>
        <p:spPr>
          <a:xfrm>
            <a:off x="591575" y="3341477"/>
            <a:ext cx="5268719" cy="258814"/>
          </a:xfrm>
          <a:prstGeom prst="rect">
            <a:avLst/>
          </a:prstGeom>
          <a:noFill/>
          <a:ln/>
        </p:spPr>
        <p:txBody>
          <a:bodyPr wrap="square" lIns="0" tIns="0" rIns="0" bIns="0" rtlCol="0" anchor="ctr"/>
          <a:lstStyle/>
          <a:p>
            <a:pPr>
              <a:lnSpc>
                <a:spcPct val="120000"/>
              </a:lnSpc>
            </a:pPr>
            <a:r>
              <a:rPr lang="en-US" sz="1456" b="1" dirty="0">
                <a:solidFill>
                  <a:srgbClr val="5A4C42"/>
                </a:solidFill>
                <a:latin typeface="Oranienbaum" pitchFamily="34" charset="0"/>
                <a:ea typeface="Oranienbaum" pitchFamily="34" charset="-122"/>
                <a:cs typeface="Oranienbaum" pitchFamily="34" charset="-120"/>
              </a:rPr>
              <a:t>Market Growth Trajectory (2016-2021)</a:t>
            </a:r>
            <a:endParaRPr lang="en-US" sz="1600" dirty="0"/>
          </a:p>
        </p:txBody>
      </p:sp>
      <p:pic>
        <p:nvPicPr>
          <p:cNvPr id="21" name="Image 0" descr="https://kimi-img.moonshot.cn/pub/slides/26-02-15-10:22:42-d68irsg64o3mm2cc97kg.png">    </p:cNvPr>
          <p:cNvPicPr>
            <a:picLocks noChangeAspect="1"/>
          </p:cNvPicPr>
          <p:nvPr/>
        </p:nvPicPr>
        <p:blipFill>
          <a:blip r:embed="rId1"/>
          <a:srcRect l="0" r="0" t="0" b="0"/>
          <a:stretch/>
        </p:blipFill>
        <p:spPr>
          <a:xfrm>
            <a:off x="591575" y="3748185"/>
            <a:ext cx="4991418" cy="2218408"/>
          </a:xfrm>
          <a:prstGeom prst="roundRect">
            <a:avLst>
              <a:gd name="adj" fmla="val 0"/>
            </a:avLst>
          </a:prstGeom>
        </p:spPr>
      </p:pic>
      <p:sp>
        <p:nvSpPr>
          <p:cNvPr id="22" name="Shape 19"/>
          <p:cNvSpPr/>
          <p:nvPr/>
        </p:nvSpPr>
        <p:spPr>
          <a:xfrm>
            <a:off x="6207402" y="3119636"/>
            <a:ext cx="5619967" cy="2125974"/>
          </a:xfrm>
          <a:custGeom>
            <a:avLst/>
            <a:gdLst/>
            <a:ahLst/>
            <a:cxnLst/>
            <a:rect l="l" t="t" r="r" b="b"/>
            <a:pathLst>
              <a:path w="5619967" h="2125974">
                <a:moveTo>
                  <a:pt x="73941" y="0"/>
                </a:moveTo>
                <a:lnTo>
                  <a:pt x="5546025" y="0"/>
                </a:lnTo>
                <a:cubicBezTo>
                  <a:pt x="5586862" y="0"/>
                  <a:pt x="5619967" y="33105"/>
                  <a:pt x="5619967" y="73941"/>
                </a:cubicBezTo>
                <a:lnTo>
                  <a:pt x="5619967" y="2052033"/>
                </a:lnTo>
                <a:cubicBezTo>
                  <a:pt x="5619967" y="2092870"/>
                  <a:pt x="5586862" y="2125974"/>
                  <a:pt x="5546025" y="2125974"/>
                </a:cubicBezTo>
                <a:lnTo>
                  <a:pt x="73941" y="2125974"/>
                </a:lnTo>
                <a:cubicBezTo>
                  <a:pt x="33105" y="2125974"/>
                  <a:pt x="0" y="2092870"/>
                  <a:pt x="0" y="2052033"/>
                </a:cubicBezTo>
                <a:lnTo>
                  <a:pt x="0" y="73941"/>
                </a:lnTo>
                <a:cubicBezTo>
                  <a:pt x="0" y="33132"/>
                  <a:pt x="33132" y="0"/>
                  <a:pt x="73941" y="0"/>
                </a:cubicBezTo>
                <a:close/>
              </a:path>
            </a:pathLst>
          </a:custGeom>
          <a:solidFill>
            <a:srgbClr val="5A4C42"/>
          </a:solidFill>
          <a:ln/>
        </p:spPr>
      </p:sp>
      <p:sp>
        <p:nvSpPr>
          <p:cNvPr id="23" name="Text 20"/>
          <p:cNvSpPr/>
          <p:nvPr/>
        </p:nvSpPr>
        <p:spPr>
          <a:xfrm>
            <a:off x="6429243" y="3341477"/>
            <a:ext cx="5268719" cy="258814"/>
          </a:xfrm>
          <a:prstGeom prst="rect">
            <a:avLst/>
          </a:prstGeom>
          <a:noFill/>
          <a:ln/>
        </p:spPr>
        <p:txBody>
          <a:bodyPr wrap="square" lIns="0" tIns="0" rIns="0" bIns="0" rtlCol="0" anchor="ctr"/>
          <a:lstStyle/>
          <a:p>
            <a:pPr>
              <a:lnSpc>
                <a:spcPct val="120000"/>
              </a:lnSpc>
            </a:pPr>
            <a:r>
              <a:rPr lang="en-US" sz="1456" b="1" dirty="0">
                <a:solidFill>
                  <a:srgbClr val="FFFFFF"/>
                </a:solidFill>
                <a:latin typeface="Oranienbaum" pitchFamily="34" charset="0"/>
                <a:ea typeface="Oranienbaum" pitchFamily="34" charset="-122"/>
                <a:cs typeface="Oranienbaum" pitchFamily="34" charset="-120"/>
              </a:rPr>
              <a:t>Nykaa's Strategic Positioning</a:t>
            </a:r>
            <a:endParaRPr lang="en-US" sz="1600" dirty="0"/>
          </a:p>
        </p:txBody>
      </p:sp>
      <p:sp>
        <p:nvSpPr>
          <p:cNvPr id="24" name="Text 21"/>
          <p:cNvSpPr/>
          <p:nvPr/>
        </p:nvSpPr>
        <p:spPr>
          <a:xfrm>
            <a:off x="6429243" y="3711212"/>
            <a:ext cx="5250232" cy="480655"/>
          </a:xfrm>
          <a:prstGeom prst="rect">
            <a:avLst/>
          </a:prstGeom>
          <a:noFill/>
          <a:ln/>
        </p:spPr>
        <p:txBody>
          <a:bodyPr wrap="square" lIns="0" tIns="0" rIns="0" bIns="0" rtlCol="0" anchor="ctr"/>
          <a:lstStyle/>
          <a:p>
            <a:pPr>
              <a:lnSpc>
                <a:spcPct val="140000"/>
              </a:lnSpc>
            </a:pPr>
            <a:r>
              <a:rPr lang="en-US" sz="1165" dirty="0">
                <a:solidFill>
                  <a:srgbClr val="FFFFFF"/>
                </a:solidFill>
                <a:latin typeface="Quattrocento Sans" pitchFamily="34" charset="0"/>
                <a:ea typeface="Quattrocento Sans" pitchFamily="34" charset="-122"/>
                <a:cs typeface="Quattrocento Sans" pitchFamily="34" charset="-120"/>
              </a:rPr>
              <a:t>This was not a saturated market. It was an emerging battlefield where </a:t>
            </a:r>
            <a:pPr>
              <a:lnSpc>
                <a:spcPct val="140000"/>
              </a:lnSpc>
            </a:pPr>
            <a:r>
              <a:rPr lang="en-US" sz="1165" b="1" dirty="0">
                <a:solidFill>
                  <a:srgbClr val="FFFFFF"/>
                </a:solidFill>
                <a:latin typeface="Quattrocento Sans" pitchFamily="34" charset="0"/>
                <a:ea typeface="Quattrocento Sans" pitchFamily="34" charset="-122"/>
                <a:cs typeface="Quattrocento Sans" pitchFamily="34" charset="-120"/>
              </a:rPr>
              <a:t>trust, not price, determined the winners.</a:t>
            </a:r>
            <a:endParaRPr lang="en-US" sz="1600" dirty="0"/>
          </a:p>
        </p:txBody>
      </p:sp>
      <p:sp>
        <p:nvSpPr>
          <p:cNvPr id="25" name="Text 22"/>
          <p:cNvSpPr/>
          <p:nvPr/>
        </p:nvSpPr>
        <p:spPr>
          <a:xfrm>
            <a:off x="6429243" y="4302787"/>
            <a:ext cx="5250232" cy="720983"/>
          </a:xfrm>
          <a:prstGeom prst="rect">
            <a:avLst/>
          </a:prstGeom>
          <a:noFill/>
          <a:ln/>
        </p:spPr>
        <p:txBody>
          <a:bodyPr wrap="square" lIns="0" tIns="0" rIns="0" bIns="0" rtlCol="0" anchor="ctr"/>
          <a:lstStyle/>
          <a:p>
            <a:pPr>
              <a:lnSpc>
                <a:spcPct val="140000"/>
              </a:lnSpc>
            </a:pPr>
            <a:r>
              <a:rPr lang="en-US" sz="1165" dirty="0">
                <a:solidFill>
                  <a:srgbClr val="FFFFFF"/>
                </a:solidFill>
                <a:latin typeface="Quattrocento Sans" pitchFamily="34" charset="0"/>
                <a:ea typeface="Quattrocento Sans" pitchFamily="34" charset="-122"/>
                <a:cs typeface="Quattrocento Sans" pitchFamily="34" charset="-120"/>
              </a:rPr>
              <a:t>Nykaa entered using a vertical integration model that prioritized authenticity and education over discounting, capturing the majority of this high-stakes, high-margin sector.</a:t>
            </a:r>
            <a:endParaRPr lang="en-US" sz="1600" dirty="0"/>
          </a:p>
        </p:txBody>
      </p:sp>
      <p:sp>
        <p:nvSpPr>
          <p:cNvPr id="26" name="Shape 23"/>
          <p:cNvSpPr/>
          <p:nvPr/>
        </p:nvSpPr>
        <p:spPr>
          <a:xfrm>
            <a:off x="6225889" y="5393504"/>
            <a:ext cx="5601480" cy="1090717"/>
          </a:xfrm>
          <a:custGeom>
            <a:avLst/>
            <a:gdLst/>
            <a:ahLst/>
            <a:cxnLst/>
            <a:rect l="l" t="t" r="r" b="b"/>
            <a:pathLst>
              <a:path w="5601480" h="1090717">
                <a:moveTo>
                  <a:pt x="36973" y="0"/>
                </a:moveTo>
                <a:lnTo>
                  <a:pt x="5527529" y="0"/>
                </a:lnTo>
                <a:cubicBezTo>
                  <a:pt x="5568371" y="0"/>
                  <a:pt x="5601480" y="33109"/>
                  <a:pt x="5601480" y="73951"/>
                </a:cubicBezTo>
                <a:lnTo>
                  <a:pt x="5601480" y="1016767"/>
                </a:lnTo>
                <a:cubicBezTo>
                  <a:pt x="5601480" y="1057608"/>
                  <a:pt x="5568371" y="1090717"/>
                  <a:pt x="5527529" y="1090717"/>
                </a:cubicBezTo>
                <a:lnTo>
                  <a:pt x="36973" y="1090717"/>
                </a:lnTo>
                <a:cubicBezTo>
                  <a:pt x="16554" y="1090717"/>
                  <a:pt x="0" y="1074164"/>
                  <a:pt x="0" y="1053744"/>
                </a:cubicBezTo>
                <a:lnTo>
                  <a:pt x="0" y="36973"/>
                </a:lnTo>
                <a:cubicBezTo>
                  <a:pt x="0" y="16567"/>
                  <a:pt x="16567" y="0"/>
                  <a:pt x="36973" y="0"/>
                </a:cubicBezTo>
                <a:close/>
              </a:path>
            </a:pathLst>
          </a:custGeom>
          <a:solidFill>
            <a:srgbClr val="C87D59">
              <a:alpha val="10196"/>
            </a:srgbClr>
          </a:solidFill>
          <a:ln/>
        </p:spPr>
      </p:sp>
      <p:sp>
        <p:nvSpPr>
          <p:cNvPr id="27" name="Shape 24"/>
          <p:cNvSpPr/>
          <p:nvPr/>
        </p:nvSpPr>
        <p:spPr>
          <a:xfrm>
            <a:off x="6225889" y="5393504"/>
            <a:ext cx="36973" cy="1090717"/>
          </a:xfrm>
          <a:custGeom>
            <a:avLst/>
            <a:gdLst/>
            <a:ahLst/>
            <a:cxnLst/>
            <a:rect l="l" t="t" r="r" b="b"/>
            <a:pathLst>
              <a:path w="36973" h="1090717">
                <a:moveTo>
                  <a:pt x="36973" y="0"/>
                </a:moveTo>
                <a:lnTo>
                  <a:pt x="36973" y="0"/>
                </a:lnTo>
                <a:lnTo>
                  <a:pt x="36973" y="1090717"/>
                </a:lnTo>
                <a:lnTo>
                  <a:pt x="36973" y="1090717"/>
                </a:lnTo>
                <a:cubicBezTo>
                  <a:pt x="16554" y="1090717"/>
                  <a:pt x="0" y="1074164"/>
                  <a:pt x="0" y="1053744"/>
                </a:cubicBezTo>
                <a:lnTo>
                  <a:pt x="0" y="36973"/>
                </a:lnTo>
                <a:cubicBezTo>
                  <a:pt x="0" y="16567"/>
                  <a:pt x="16567" y="0"/>
                  <a:pt x="36973" y="0"/>
                </a:cubicBezTo>
                <a:close/>
              </a:path>
            </a:pathLst>
          </a:custGeom>
          <a:solidFill>
            <a:srgbClr val="C87D59"/>
          </a:solidFill>
          <a:ln/>
        </p:spPr>
      </p:sp>
      <p:sp>
        <p:nvSpPr>
          <p:cNvPr id="28" name="Text 25"/>
          <p:cNvSpPr/>
          <p:nvPr/>
        </p:nvSpPr>
        <p:spPr>
          <a:xfrm>
            <a:off x="6429243" y="5578371"/>
            <a:ext cx="5287205" cy="720983"/>
          </a:xfrm>
          <a:prstGeom prst="rect">
            <a:avLst/>
          </a:prstGeom>
          <a:noFill/>
          <a:ln/>
        </p:spPr>
        <p:txBody>
          <a:bodyPr wrap="square" lIns="0" tIns="0" rIns="0" bIns="0" rtlCol="0" anchor="ctr"/>
          <a:lstStyle/>
          <a:p>
            <a:pPr>
              <a:lnSpc>
                <a:spcPct val="140000"/>
              </a:lnSpc>
            </a:pPr>
            <a:r>
              <a:rPr lang="en-US" sz="1165" b="1" dirty="0">
                <a:solidFill>
                  <a:srgbClr val="C87D59"/>
                </a:solidFill>
                <a:latin typeface="Quattrocento Sans" pitchFamily="34" charset="0"/>
                <a:ea typeface="Quattrocento Sans" pitchFamily="34" charset="-122"/>
                <a:cs typeface="Quattrocento Sans" pitchFamily="34" charset="-120"/>
              </a:rPr>
              <a:t>Key Finding:</a:t>
            </a:r>
            <a:pPr>
              <a:lnSpc>
                <a:spcPct val="140000"/>
              </a:lnSpc>
            </a:pPr>
            <a:r>
              <a:rPr lang="en-US" sz="1165" dirty="0">
                <a:solidFill>
                  <a:srgbClr val="3D352E"/>
                </a:solidFill>
                <a:latin typeface="Quattrocento Sans" pitchFamily="34" charset="0"/>
                <a:ea typeface="Quattrocento Sans" pitchFamily="34" charset="-122"/>
                <a:cs typeface="Quattrocento Sans" pitchFamily="34" charset="-120"/>
              </a:rPr>
              <a:t> Horizontal marketplaces optimized for variety could not guarantee the quality control and guidance that beauty consumers demanded, creating a vacuum Nykaa filled.</a:t>
            </a:r>
            <a:endParaRPr lang="en-US" sz="1600" dirty="0"/>
          </a:p>
        </p:txBody>
      </p:sp>
    </p:spTree>
  </p:cSld>
  <p:clrMapOvr>
    <a:masterClrMapping/>
  </p:clrMapOvr>
  <p:transition>
    <p:fade/>
    <p:spd val="med"/>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F5F2"/>
        </a:solidFill>
      </p:bgPr>
    </p:bg>
    <p:spTree>
      <p:nvGrpSpPr>
        <p:cNvPr id="1" name=""/>
        <p:cNvGrpSpPr/>
        <p:nvPr/>
      </p:nvGrpSpPr>
      <p:grpSpPr>
        <a:xfrm>
          <a:off x="0" y="0"/>
          <a:ext cx="0" cy="0"/>
          <a:chOff x="0" y="0"/>
          <a:chExt cx="0" cy="0"/>
        </a:xfrm>
      </p:grpSpPr>
      <p:pic>
        <p:nvPicPr>
          <p:cNvPr id="2" name="Image 0" descr="https://kimi-img.moonshot.cn/pub/slides/okc/wi63a5hpigyng/chapter_trust_architecture.png">    </p:cNvPr>
          <p:cNvPicPr>
            <a:picLocks noChangeAspect="1"/>
          </p:cNvPicPr>
          <p:nvPr/>
        </p:nvPicPr>
        <p:blipFill>
          <a:blip r:embed="rId1"/>
          <a:srcRect l="0" r="0" t="781" b="781"/>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4C42">
                  <a:alpha val="85000"/>
                </a:srgbClr>
              </a:gs>
              <a:gs pos="50000">
                <a:srgbClr val="5A4C42">
                  <a:alpha val="75000"/>
                </a:srgbClr>
              </a:gs>
              <a:gs pos="100000">
                <a:srgbClr val="5A4C42">
                  <a:alpha val="90000"/>
                </a:srgbClr>
              </a:gs>
            </a:gsLst>
            <a:lin ang="5400000" scaled="1"/>
          </a:gradFill>
          <a:ln/>
        </p:spPr>
      </p:sp>
      <p:sp>
        <p:nvSpPr>
          <p:cNvPr id="4" name="Text 1"/>
          <p:cNvSpPr/>
          <p:nvPr/>
        </p:nvSpPr>
        <p:spPr>
          <a:xfrm>
            <a:off x="6256338" y="2065734"/>
            <a:ext cx="5553075" cy="190500"/>
          </a:xfrm>
          <a:prstGeom prst="rect">
            <a:avLst/>
          </a:prstGeom>
          <a:noFill/>
          <a:ln/>
        </p:spPr>
        <p:txBody>
          <a:bodyPr wrap="square" lIns="0" tIns="0" rIns="0" bIns="0" rtlCol="0" anchor="ctr"/>
          <a:lstStyle/>
          <a:p>
            <a:pPr algn="r">
              <a:lnSpc>
                <a:spcPct val="120000"/>
              </a:lnSpc>
            </a:pPr>
            <a:r>
              <a:rPr lang="en-US" sz="1050" b="1" spc="315" kern="0" dirty="0">
                <a:solidFill>
                  <a:srgbClr val="C87D59"/>
                </a:solidFill>
                <a:latin typeface="Quattrocento Sans" pitchFamily="34" charset="0"/>
                <a:ea typeface="Quattrocento Sans" pitchFamily="34" charset="-122"/>
                <a:cs typeface="Quattrocento Sans" pitchFamily="34" charset="-120"/>
              </a:rPr>
              <a:t>Chapter Two</a:t>
            </a:r>
            <a:endParaRPr lang="en-US" sz="1600" dirty="0"/>
          </a:p>
        </p:txBody>
      </p:sp>
      <p:sp>
        <p:nvSpPr>
          <p:cNvPr id="5" name="Text 2"/>
          <p:cNvSpPr/>
          <p:nvPr/>
        </p:nvSpPr>
        <p:spPr>
          <a:xfrm>
            <a:off x="5942013" y="2484834"/>
            <a:ext cx="5867400" cy="1600200"/>
          </a:xfrm>
          <a:prstGeom prst="rect">
            <a:avLst/>
          </a:prstGeom>
          <a:noFill/>
          <a:ln/>
        </p:spPr>
        <p:txBody>
          <a:bodyPr wrap="square" lIns="0" tIns="0" rIns="0" bIns="0" rtlCol="0" anchor="ctr"/>
          <a:lstStyle/>
          <a:p>
            <a:pPr algn="r">
              <a:lnSpc>
                <a:spcPct val="90000"/>
              </a:lnSpc>
            </a:pPr>
            <a:r>
              <a:rPr lang="en-US" sz="6000" b="1" dirty="0">
                <a:solidFill>
                  <a:srgbClr val="F8F5F2"/>
                </a:solidFill>
                <a:latin typeface="Oranienbaum" pitchFamily="34" charset="0"/>
                <a:ea typeface="Oranienbaum" pitchFamily="34" charset="-122"/>
                <a:cs typeface="Oranienbaum" pitchFamily="34" charset="-120"/>
              </a:rPr>
              <a:t>Consumer</a:t>
            </a:r>
            <a:endParaRPr lang="en-US" sz="1600" dirty="0"/>
          </a:p>
          <a:p>
            <a:pPr algn="r">
              <a:lnSpc>
                <a:spcPct val="90000"/>
              </a:lnSpc>
            </a:pPr>
            <a:r>
              <a:rPr lang="en-US" sz="6000" b="1" dirty="0">
                <a:solidFill>
                  <a:srgbClr val="F8F5F2"/>
                </a:solidFill>
                <a:latin typeface="Oranienbaum" pitchFamily="34" charset="0"/>
                <a:ea typeface="Oranienbaum" pitchFamily="34" charset="-122"/>
                <a:cs typeface="Oranienbaum" pitchFamily="34" charset="-120"/>
              </a:rPr>
              <a:t>Psychology</a:t>
            </a:r>
            <a:endParaRPr lang="en-US" sz="1600" dirty="0"/>
          </a:p>
        </p:txBody>
      </p:sp>
      <p:sp>
        <p:nvSpPr>
          <p:cNvPr id="6" name="Text 3"/>
          <p:cNvSpPr/>
          <p:nvPr/>
        </p:nvSpPr>
        <p:spPr>
          <a:xfrm>
            <a:off x="6199188" y="4389834"/>
            <a:ext cx="5610225" cy="400050"/>
          </a:xfrm>
          <a:prstGeom prst="rect">
            <a:avLst/>
          </a:prstGeom>
          <a:noFill/>
          <a:ln/>
        </p:spPr>
        <p:txBody>
          <a:bodyPr wrap="square" lIns="0" tIns="0" rIns="0" bIns="0" rtlCol="0" anchor="ctr"/>
          <a:lstStyle/>
          <a:p>
            <a:pPr algn="r">
              <a:lnSpc>
                <a:spcPct val="140000"/>
              </a:lnSpc>
            </a:pPr>
            <a:r>
              <a:rPr lang="en-US" sz="1950" dirty="0">
                <a:solidFill>
                  <a:srgbClr val="F8F5F2">
                    <a:alpha val="90000"/>
                  </a:srgbClr>
                </a:solidFill>
                <a:latin typeface="Sorts Mill Goudy" pitchFamily="34" charset="0"/>
                <a:ea typeface="Sorts Mill Goudy" pitchFamily="34" charset="-122"/>
                <a:cs typeface="Sorts Mill Goudy" pitchFamily="34" charset="-120"/>
              </a:rPr>
              <a:t>Understanding the Trust Deficit in Indian E-Commerce</a:t>
            </a:r>
            <a:endParaRPr lang="en-US" sz="1600" dirty="0"/>
          </a:p>
        </p:txBody>
      </p:sp>
    </p:spTree>
  </p:cSld>
  <p:clrMapOvr>
    <a:masterClrMapping/>
  </p:clrMapOvr>
  <p:transition>
    <p:fade/>
    <p:spd val="med"/>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81000" y="381000"/>
            <a:ext cx="11487150" cy="152400"/>
          </a:xfrm>
          <a:prstGeom prst="rect">
            <a:avLst/>
          </a:prstGeom>
          <a:noFill/>
          <a:ln/>
        </p:spPr>
        <p:txBody>
          <a:bodyPr wrap="square" lIns="0" tIns="0" rIns="0" bIns="0" rtlCol="0" anchor="ctr"/>
          <a:lstStyle/>
          <a:p>
            <a:pPr>
              <a:lnSpc>
                <a:spcPct val="110000"/>
              </a:lnSpc>
            </a:pPr>
            <a:r>
              <a:rPr lang="en-US" sz="900" b="1" spc="225" kern="0" dirty="0">
                <a:solidFill>
                  <a:srgbClr val="C87D59"/>
                </a:solidFill>
                <a:latin typeface="Quattrocento Sans" pitchFamily="34" charset="0"/>
                <a:ea typeface="Quattrocento Sans" pitchFamily="34" charset="-122"/>
                <a:cs typeface="Quattrocento Sans" pitchFamily="34" charset="-120"/>
              </a:rPr>
              <a:t>Consumer Psychology</a:t>
            </a:r>
            <a:endParaRPr lang="en-US" sz="1600" dirty="0"/>
          </a:p>
        </p:txBody>
      </p:sp>
      <p:sp>
        <p:nvSpPr>
          <p:cNvPr id="3" name="Text 1"/>
          <p:cNvSpPr/>
          <p:nvPr/>
        </p:nvSpPr>
        <p:spPr>
          <a:xfrm>
            <a:off x="381000" y="609600"/>
            <a:ext cx="11601450" cy="381000"/>
          </a:xfrm>
          <a:prstGeom prst="rect">
            <a:avLst/>
          </a:prstGeom>
          <a:noFill/>
          <a:ln/>
        </p:spPr>
        <p:txBody>
          <a:bodyPr wrap="square" lIns="0" tIns="0" rIns="0" bIns="0" rtlCol="0" anchor="ctr"/>
          <a:lstStyle/>
          <a:p>
            <a:pPr>
              <a:lnSpc>
                <a:spcPct val="90000"/>
              </a:lnSpc>
            </a:pPr>
            <a:r>
              <a:rPr lang="en-US" sz="2700" b="1" dirty="0">
                <a:solidFill>
                  <a:srgbClr val="5A4C42"/>
                </a:solidFill>
                <a:latin typeface="Oranienbaum" pitchFamily="34" charset="0"/>
                <a:ea typeface="Oranienbaum" pitchFamily="34" charset="-122"/>
                <a:cs typeface="Oranienbaum" pitchFamily="34" charset="-120"/>
              </a:rPr>
              <a:t>The Counterfeit Crisis: Why Horizontal Platforms Failed</a:t>
            </a:r>
            <a:endParaRPr lang="en-US" sz="1600" dirty="0"/>
          </a:p>
        </p:txBody>
      </p:sp>
      <p:sp>
        <p:nvSpPr>
          <p:cNvPr id="4" name="Shape 2"/>
          <p:cNvSpPr/>
          <p:nvPr/>
        </p:nvSpPr>
        <p:spPr>
          <a:xfrm>
            <a:off x="381000" y="1200150"/>
            <a:ext cx="7200900" cy="1676400"/>
          </a:xfrm>
          <a:custGeom>
            <a:avLst/>
            <a:gdLst/>
            <a:ahLst/>
            <a:cxnLst/>
            <a:rect l="l" t="t" r="r" b="b"/>
            <a:pathLst>
              <a:path w="7200900" h="1676400">
                <a:moveTo>
                  <a:pt x="38100" y="0"/>
                </a:moveTo>
                <a:lnTo>
                  <a:pt x="7162800" y="0"/>
                </a:lnTo>
                <a:cubicBezTo>
                  <a:pt x="7183842" y="0"/>
                  <a:pt x="7200900" y="17058"/>
                  <a:pt x="7200900" y="38100"/>
                </a:cubicBezTo>
                <a:lnTo>
                  <a:pt x="7200900" y="1600208"/>
                </a:lnTo>
                <a:cubicBezTo>
                  <a:pt x="7200900" y="1642288"/>
                  <a:pt x="7166788" y="1676400"/>
                  <a:pt x="7124708" y="1676400"/>
                </a:cubicBezTo>
                <a:lnTo>
                  <a:pt x="76192" y="1676400"/>
                </a:lnTo>
                <a:cubicBezTo>
                  <a:pt x="34112" y="1676400"/>
                  <a:pt x="0" y="1642288"/>
                  <a:pt x="0" y="1600208"/>
                </a:cubicBezTo>
                <a:lnTo>
                  <a:pt x="0" y="38100"/>
                </a:lnTo>
                <a:cubicBezTo>
                  <a:pt x="0" y="17072"/>
                  <a:pt x="17072" y="0"/>
                  <a:pt x="38100" y="0"/>
                </a:cubicBezTo>
                <a:close/>
              </a:path>
            </a:pathLst>
          </a:custGeom>
          <a:solidFill>
            <a:srgbClr val="FFFFFF"/>
          </a:solidFill>
          <a:ln/>
          <a:effectLst>
            <a:outerShdw sx="100000" sy="100000" kx="0" ky="0" algn="bl" rotWithShape="0" blurRad="28575" dist="9525" dir="5400000">
              <a:srgbClr val="000000">
                <a:alpha val="10196"/>
              </a:srgbClr>
            </a:outerShdw>
          </a:effectLst>
        </p:spPr>
      </p:sp>
      <p:sp>
        <p:nvSpPr>
          <p:cNvPr id="5" name="Shape 3"/>
          <p:cNvSpPr/>
          <p:nvPr/>
        </p:nvSpPr>
        <p:spPr>
          <a:xfrm>
            <a:off x="381000" y="1200150"/>
            <a:ext cx="7200900" cy="38100"/>
          </a:xfrm>
          <a:custGeom>
            <a:avLst/>
            <a:gdLst/>
            <a:ahLst/>
            <a:cxnLst/>
            <a:rect l="l" t="t" r="r" b="b"/>
            <a:pathLst>
              <a:path w="7200900" h="38100">
                <a:moveTo>
                  <a:pt x="38100" y="0"/>
                </a:moveTo>
                <a:lnTo>
                  <a:pt x="7162800" y="0"/>
                </a:lnTo>
                <a:cubicBezTo>
                  <a:pt x="7183828" y="0"/>
                  <a:pt x="7200900" y="17072"/>
                  <a:pt x="7200900" y="38100"/>
                </a:cubicBezTo>
                <a:lnTo>
                  <a:pt x="7200900" y="38100"/>
                </a:lnTo>
                <a:lnTo>
                  <a:pt x="0" y="38100"/>
                </a:lnTo>
                <a:lnTo>
                  <a:pt x="0" y="38100"/>
                </a:lnTo>
                <a:cubicBezTo>
                  <a:pt x="0" y="17072"/>
                  <a:pt x="17072" y="0"/>
                  <a:pt x="38100" y="0"/>
                </a:cubicBezTo>
                <a:close/>
              </a:path>
            </a:pathLst>
          </a:custGeom>
          <a:solidFill>
            <a:srgbClr val="C87D59"/>
          </a:solidFill>
          <a:ln/>
        </p:spPr>
      </p:sp>
      <p:sp>
        <p:nvSpPr>
          <p:cNvPr id="6" name="Shape 4"/>
          <p:cNvSpPr/>
          <p:nvPr/>
        </p:nvSpPr>
        <p:spPr>
          <a:xfrm>
            <a:off x="609600" y="14478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C87D59">
              <a:alpha val="20000"/>
            </a:srgbClr>
          </a:solidFill>
          <a:ln/>
        </p:spPr>
      </p:sp>
      <p:sp>
        <p:nvSpPr>
          <p:cNvPr id="7" name="Shape 5"/>
          <p:cNvSpPr/>
          <p:nvPr/>
        </p:nvSpPr>
        <p:spPr>
          <a:xfrm>
            <a:off x="742950" y="1581150"/>
            <a:ext cx="190500" cy="190500"/>
          </a:xfrm>
          <a:custGeom>
            <a:avLst/>
            <a:gdLst/>
            <a:ahLst/>
            <a:cxnLst/>
            <a:rect l="l" t="t" r="r" b="b"/>
            <a:pathLst>
              <a:path w="190500" h="190500">
                <a:moveTo>
                  <a:pt x="95250" y="0"/>
                </a:moveTo>
                <a:cubicBezTo>
                  <a:pt x="100719" y="0"/>
                  <a:pt x="105742" y="3014"/>
                  <a:pt x="108347" y="7813"/>
                </a:cubicBezTo>
                <a:lnTo>
                  <a:pt x="188714" y="156642"/>
                </a:lnTo>
                <a:cubicBezTo>
                  <a:pt x="191207" y="161255"/>
                  <a:pt x="191095" y="166836"/>
                  <a:pt x="188416" y="171338"/>
                </a:cubicBezTo>
                <a:cubicBezTo>
                  <a:pt x="185737" y="175840"/>
                  <a:pt x="180863" y="178594"/>
                  <a:pt x="175617" y="178594"/>
                </a:cubicBezTo>
                <a:lnTo>
                  <a:pt x="14883" y="178594"/>
                </a:lnTo>
                <a:cubicBezTo>
                  <a:pt x="9637" y="178594"/>
                  <a:pt x="4800" y="175840"/>
                  <a:pt x="2084" y="171338"/>
                </a:cubicBezTo>
                <a:cubicBezTo>
                  <a:pt x="-633" y="166836"/>
                  <a:pt x="-707" y="161255"/>
                  <a:pt x="1786" y="156642"/>
                </a:cubicBezTo>
                <a:lnTo>
                  <a:pt x="82153" y="7813"/>
                </a:lnTo>
                <a:cubicBezTo>
                  <a:pt x="84758" y="3014"/>
                  <a:pt x="89781" y="0"/>
                  <a:pt x="95250" y="0"/>
                </a:cubicBezTo>
                <a:close/>
                <a:moveTo>
                  <a:pt x="95250" y="62508"/>
                </a:moveTo>
                <a:cubicBezTo>
                  <a:pt x="90301" y="62508"/>
                  <a:pt x="86320" y="66489"/>
                  <a:pt x="86320" y="71438"/>
                </a:cubicBezTo>
                <a:lnTo>
                  <a:pt x="86320" y="113109"/>
                </a:lnTo>
                <a:cubicBezTo>
                  <a:pt x="86320" y="118058"/>
                  <a:pt x="90301" y="122039"/>
                  <a:pt x="95250" y="122039"/>
                </a:cubicBezTo>
                <a:cubicBezTo>
                  <a:pt x="100199" y="122039"/>
                  <a:pt x="104180" y="118058"/>
                  <a:pt x="104180" y="113109"/>
                </a:cubicBezTo>
                <a:lnTo>
                  <a:pt x="104180" y="71438"/>
                </a:lnTo>
                <a:cubicBezTo>
                  <a:pt x="104180" y="66489"/>
                  <a:pt x="100199" y="62508"/>
                  <a:pt x="95250" y="62508"/>
                </a:cubicBezTo>
                <a:close/>
                <a:moveTo>
                  <a:pt x="105184" y="142875"/>
                </a:moveTo>
                <a:cubicBezTo>
                  <a:pt x="105410" y="139188"/>
                  <a:pt x="103571" y="135679"/>
                  <a:pt x="100410" y="133767"/>
                </a:cubicBezTo>
                <a:cubicBezTo>
                  <a:pt x="97249" y="131855"/>
                  <a:pt x="93288" y="131855"/>
                  <a:pt x="90127" y="133767"/>
                </a:cubicBezTo>
                <a:cubicBezTo>
                  <a:pt x="86966" y="135679"/>
                  <a:pt x="85127" y="139188"/>
                  <a:pt x="85353" y="142875"/>
                </a:cubicBezTo>
                <a:cubicBezTo>
                  <a:pt x="85127" y="146562"/>
                  <a:pt x="86966" y="150071"/>
                  <a:pt x="90127" y="151983"/>
                </a:cubicBezTo>
                <a:cubicBezTo>
                  <a:pt x="93288" y="153895"/>
                  <a:pt x="97249" y="153895"/>
                  <a:pt x="100410" y="151983"/>
                </a:cubicBezTo>
                <a:cubicBezTo>
                  <a:pt x="103571" y="150071"/>
                  <a:pt x="105410" y="146562"/>
                  <a:pt x="105184" y="142875"/>
                </a:cubicBezTo>
                <a:close/>
              </a:path>
            </a:pathLst>
          </a:custGeom>
          <a:solidFill>
            <a:srgbClr val="C87D59"/>
          </a:solidFill>
          <a:ln/>
        </p:spPr>
      </p:sp>
      <p:sp>
        <p:nvSpPr>
          <p:cNvPr id="8" name="Text 6"/>
          <p:cNvSpPr/>
          <p:nvPr/>
        </p:nvSpPr>
        <p:spPr>
          <a:xfrm>
            <a:off x="1219200" y="1447800"/>
            <a:ext cx="6229350" cy="266700"/>
          </a:xfrm>
          <a:prstGeom prst="rect">
            <a:avLst/>
          </a:prstGeom>
          <a:noFill/>
          <a:ln/>
        </p:spPr>
        <p:txBody>
          <a:bodyPr wrap="square" lIns="0" tIns="0" rIns="0" bIns="0" rtlCol="0" anchor="ctr"/>
          <a:lstStyle/>
          <a:p>
            <a:pPr>
              <a:lnSpc>
                <a:spcPct val="120000"/>
              </a:lnSpc>
            </a:pPr>
            <a:r>
              <a:rPr lang="en-US" sz="1500" b="1" dirty="0">
                <a:solidFill>
                  <a:srgbClr val="5A4C42"/>
                </a:solidFill>
                <a:latin typeface="Oranienbaum" pitchFamily="34" charset="0"/>
                <a:ea typeface="Oranienbaum" pitchFamily="34" charset="-122"/>
                <a:cs typeface="Oranienbaum" pitchFamily="34" charset="-120"/>
              </a:rPr>
              <a:t>Open Marketplace Vulnerability</a:t>
            </a:r>
            <a:endParaRPr lang="en-US" sz="1600" dirty="0"/>
          </a:p>
        </p:txBody>
      </p:sp>
      <p:sp>
        <p:nvSpPr>
          <p:cNvPr id="9" name="Text 7"/>
          <p:cNvSpPr/>
          <p:nvPr/>
        </p:nvSpPr>
        <p:spPr>
          <a:xfrm>
            <a:off x="1219200" y="1790700"/>
            <a:ext cx="6210300" cy="742950"/>
          </a:xfrm>
          <a:prstGeom prst="rect">
            <a:avLst/>
          </a:prstGeom>
          <a:noFill/>
          <a:ln/>
        </p:spPr>
        <p:txBody>
          <a:bodyPr wrap="square" lIns="0" tIns="0" rIns="0" bIns="0" rtlCol="0" anchor="ctr"/>
          <a:lstStyle/>
          <a:p>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Amazon and Flipkart operated on open third-party seller models. This structure allowed counterfeit and duplicate products to flood the system. Third-party sellers pushed heavily discounted fake goods to the top of search results through algorithmic price optimization.</a:t>
            </a:r>
            <a:endParaRPr lang="en-US" sz="1600" dirty="0"/>
          </a:p>
        </p:txBody>
      </p:sp>
      <p:sp>
        <p:nvSpPr>
          <p:cNvPr id="10" name="Shape 8"/>
          <p:cNvSpPr/>
          <p:nvPr/>
        </p:nvSpPr>
        <p:spPr>
          <a:xfrm>
            <a:off x="381000" y="3086100"/>
            <a:ext cx="7200900" cy="1676400"/>
          </a:xfrm>
          <a:custGeom>
            <a:avLst/>
            <a:gdLst/>
            <a:ahLst/>
            <a:cxnLst/>
            <a:rect l="l" t="t" r="r" b="b"/>
            <a:pathLst>
              <a:path w="7200900" h="1676400">
                <a:moveTo>
                  <a:pt x="38100" y="0"/>
                </a:moveTo>
                <a:lnTo>
                  <a:pt x="7162800" y="0"/>
                </a:lnTo>
                <a:cubicBezTo>
                  <a:pt x="7183842" y="0"/>
                  <a:pt x="7200900" y="17058"/>
                  <a:pt x="7200900" y="38100"/>
                </a:cubicBezTo>
                <a:lnTo>
                  <a:pt x="7200900" y="1600208"/>
                </a:lnTo>
                <a:cubicBezTo>
                  <a:pt x="7200900" y="1642288"/>
                  <a:pt x="7166788" y="1676400"/>
                  <a:pt x="7124708" y="1676400"/>
                </a:cubicBezTo>
                <a:lnTo>
                  <a:pt x="76192" y="1676400"/>
                </a:lnTo>
                <a:cubicBezTo>
                  <a:pt x="34112" y="1676400"/>
                  <a:pt x="0" y="1642288"/>
                  <a:pt x="0" y="1600208"/>
                </a:cubicBezTo>
                <a:lnTo>
                  <a:pt x="0" y="38100"/>
                </a:lnTo>
                <a:cubicBezTo>
                  <a:pt x="0" y="17072"/>
                  <a:pt x="17072" y="0"/>
                  <a:pt x="38100" y="0"/>
                </a:cubicBezTo>
                <a:close/>
              </a:path>
            </a:pathLst>
          </a:custGeom>
          <a:solidFill>
            <a:srgbClr val="FFFFFF"/>
          </a:solidFill>
          <a:ln/>
          <a:effectLst>
            <a:outerShdw sx="100000" sy="100000" kx="0" ky="0" algn="bl" rotWithShape="0" blurRad="28575" dist="9525" dir="5400000">
              <a:srgbClr val="000000">
                <a:alpha val="10196"/>
              </a:srgbClr>
            </a:outerShdw>
          </a:effectLst>
        </p:spPr>
      </p:sp>
      <p:sp>
        <p:nvSpPr>
          <p:cNvPr id="11" name="Shape 9"/>
          <p:cNvSpPr/>
          <p:nvPr/>
        </p:nvSpPr>
        <p:spPr>
          <a:xfrm>
            <a:off x="381000" y="3086100"/>
            <a:ext cx="7200900" cy="38100"/>
          </a:xfrm>
          <a:custGeom>
            <a:avLst/>
            <a:gdLst/>
            <a:ahLst/>
            <a:cxnLst/>
            <a:rect l="l" t="t" r="r" b="b"/>
            <a:pathLst>
              <a:path w="7200900" h="38100">
                <a:moveTo>
                  <a:pt x="38100" y="0"/>
                </a:moveTo>
                <a:lnTo>
                  <a:pt x="7162800" y="0"/>
                </a:lnTo>
                <a:cubicBezTo>
                  <a:pt x="7183828" y="0"/>
                  <a:pt x="7200900" y="17072"/>
                  <a:pt x="7200900" y="38100"/>
                </a:cubicBezTo>
                <a:lnTo>
                  <a:pt x="7200900" y="38100"/>
                </a:lnTo>
                <a:lnTo>
                  <a:pt x="0" y="38100"/>
                </a:lnTo>
                <a:lnTo>
                  <a:pt x="0" y="38100"/>
                </a:lnTo>
                <a:cubicBezTo>
                  <a:pt x="0" y="17072"/>
                  <a:pt x="17072" y="0"/>
                  <a:pt x="38100" y="0"/>
                </a:cubicBezTo>
                <a:close/>
              </a:path>
            </a:pathLst>
          </a:custGeom>
          <a:solidFill>
            <a:srgbClr val="5A4C42"/>
          </a:solidFill>
          <a:ln/>
        </p:spPr>
      </p:sp>
      <p:sp>
        <p:nvSpPr>
          <p:cNvPr id="12" name="Shape 10"/>
          <p:cNvSpPr/>
          <p:nvPr/>
        </p:nvSpPr>
        <p:spPr>
          <a:xfrm>
            <a:off x="609600" y="3333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5A4C42">
              <a:alpha val="20000"/>
            </a:srgbClr>
          </a:solidFill>
          <a:ln/>
        </p:spPr>
      </p:sp>
      <p:sp>
        <p:nvSpPr>
          <p:cNvPr id="13" name="Shape 11"/>
          <p:cNvSpPr/>
          <p:nvPr/>
        </p:nvSpPr>
        <p:spPr>
          <a:xfrm>
            <a:off x="742950" y="3467100"/>
            <a:ext cx="190500" cy="190500"/>
          </a:xfrm>
          <a:custGeom>
            <a:avLst/>
            <a:gdLst/>
            <a:ahLst/>
            <a:cxnLst/>
            <a:rect l="l" t="t" r="r" b="b"/>
            <a:pathLst>
              <a:path w="190500" h="190500">
                <a:moveTo>
                  <a:pt x="107156" y="11906"/>
                </a:moveTo>
                <a:cubicBezTo>
                  <a:pt x="107156" y="5321"/>
                  <a:pt x="101836" y="0"/>
                  <a:pt x="95250" y="0"/>
                </a:cubicBezTo>
                <a:cubicBezTo>
                  <a:pt x="88664" y="0"/>
                  <a:pt x="83344" y="5321"/>
                  <a:pt x="83344" y="11906"/>
                </a:cubicBezTo>
                <a:lnTo>
                  <a:pt x="83344" y="89297"/>
                </a:lnTo>
                <a:cubicBezTo>
                  <a:pt x="83344" y="92571"/>
                  <a:pt x="80665" y="95250"/>
                  <a:pt x="77391" y="95250"/>
                </a:cubicBezTo>
                <a:cubicBezTo>
                  <a:pt x="74116" y="95250"/>
                  <a:pt x="71438" y="92571"/>
                  <a:pt x="71438" y="89297"/>
                </a:cubicBezTo>
                <a:lnTo>
                  <a:pt x="71438" y="23812"/>
                </a:lnTo>
                <a:cubicBezTo>
                  <a:pt x="71438" y="17227"/>
                  <a:pt x="66117" y="11906"/>
                  <a:pt x="59531" y="11906"/>
                </a:cubicBezTo>
                <a:cubicBezTo>
                  <a:pt x="52946" y="11906"/>
                  <a:pt x="47625" y="17227"/>
                  <a:pt x="47625" y="23812"/>
                </a:cubicBezTo>
                <a:lnTo>
                  <a:pt x="47625" y="125016"/>
                </a:lnTo>
                <a:cubicBezTo>
                  <a:pt x="47625" y="125574"/>
                  <a:pt x="47625" y="126169"/>
                  <a:pt x="47662" y="126727"/>
                </a:cubicBezTo>
                <a:lnTo>
                  <a:pt x="25152" y="105296"/>
                </a:lnTo>
                <a:cubicBezTo>
                  <a:pt x="19199" y="99640"/>
                  <a:pt x="9785" y="99864"/>
                  <a:pt x="4093" y="105817"/>
                </a:cubicBezTo>
                <a:cubicBezTo>
                  <a:pt x="-1600" y="111770"/>
                  <a:pt x="-1339" y="121183"/>
                  <a:pt x="4614" y="126876"/>
                </a:cubicBezTo>
                <a:lnTo>
                  <a:pt x="46434" y="166688"/>
                </a:lnTo>
                <a:cubicBezTo>
                  <a:pt x="62471" y="181980"/>
                  <a:pt x="83790" y="190500"/>
                  <a:pt x="105966" y="190500"/>
                </a:cubicBezTo>
                <a:lnTo>
                  <a:pt x="113109" y="190500"/>
                </a:lnTo>
                <a:cubicBezTo>
                  <a:pt x="149275" y="190500"/>
                  <a:pt x="178594" y="161181"/>
                  <a:pt x="178594" y="125016"/>
                </a:cubicBezTo>
                <a:lnTo>
                  <a:pt x="178594" y="47625"/>
                </a:lnTo>
                <a:cubicBezTo>
                  <a:pt x="178594" y="41039"/>
                  <a:pt x="173273" y="35719"/>
                  <a:pt x="166688" y="35719"/>
                </a:cubicBezTo>
                <a:cubicBezTo>
                  <a:pt x="160102" y="35719"/>
                  <a:pt x="154781" y="41039"/>
                  <a:pt x="154781" y="47625"/>
                </a:cubicBezTo>
                <a:lnTo>
                  <a:pt x="154781" y="89297"/>
                </a:lnTo>
                <a:cubicBezTo>
                  <a:pt x="154781" y="92571"/>
                  <a:pt x="152102" y="95250"/>
                  <a:pt x="148828" y="95250"/>
                </a:cubicBezTo>
                <a:cubicBezTo>
                  <a:pt x="145554" y="95250"/>
                  <a:pt x="142875" y="92571"/>
                  <a:pt x="142875" y="89297"/>
                </a:cubicBezTo>
                <a:lnTo>
                  <a:pt x="142875" y="23812"/>
                </a:lnTo>
                <a:cubicBezTo>
                  <a:pt x="142875" y="17227"/>
                  <a:pt x="137554" y="11906"/>
                  <a:pt x="130969" y="11906"/>
                </a:cubicBezTo>
                <a:cubicBezTo>
                  <a:pt x="124383" y="11906"/>
                  <a:pt x="119063" y="17227"/>
                  <a:pt x="119063" y="23812"/>
                </a:cubicBezTo>
                <a:lnTo>
                  <a:pt x="119063" y="89297"/>
                </a:lnTo>
                <a:cubicBezTo>
                  <a:pt x="119063" y="92571"/>
                  <a:pt x="116384" y="95250"/>
                  <a:pt x="113109" y="95250"/>
                </a:cubicBezTo>
                <a:cubicBezTo>
                  <a:pt x="109835" y="95250"/>
                  <a:pt x="107156" y="92571"/>
                  <a:pt x="107156" y="89297"/>
                </a:cubicBezTo>
                <a:lnTo>
                  <a:pt x="107156" y="11906"/>
                </a:lnTo>
                <a:close/>
                <a:moveTo>
                  <a:pt x="74414" y="130969"/>
                </a:moveTo>
                <a:cubicBezTo>
                  <a:pt x="74414" y="126040"/>
                  <a:pt x="78415" y="122039"/>
                  <a:pt x="83344" y="122039"/>
                </a:cubicBezTo>
                <a:cubicBezTo>
                  <a:pt x="88272" y="122039"/>
                  <a:pt x="92273" y="126040"/>
                  <a:pt x="92273" y="130969"/>
                </a:cubicBezTo>
                <a:cubicBezTo>
                  <a:pt x="92273" y="135897"/>
                  <a:pt x="88272" y="139898"/>
                  <a:pt x="83344" y="139898"/>
                </a:cubicBezTo>
                <a:cubicBezTo>
                  <a:pt x="78415" y="139898"/>
                  <a:pt x="74414" y="135897"/>
                  <a:pt x="74414" y="130969"/>
                </a:cubicBezTo>
                <a:close/>
                <a:moveTo>
                  <a:pt x="119063" y="110133"/>
                </a:moveTo>
                <a:cubicBezTo>
                  <a:pt x="123991" y="110133"/>
                  <a:pt x="127992" y="114134"/>
                  <a:pt x="127992" y="119063"/>
                </a:cubicBezTo>
                <a:cubicBezTo>
                  <a:pt x="127992" y="123991"/>
                  <a:pt x="123991" y="127992"/>
                  <a:pt x="119063" y="127992"/>
                </a:cubicBezTo>
                <a:cubicBezTo>
                  <a:pt x="114134" y="127992"/>
                  <a:pt x="110133" y="123991"/>
                  <a:pt x="110133" y="119063"/>
                </a:cubicBezTo>
                <a:cubicBezTo>
                  <a:pt x="110133" y="114134"/>
                  <a:pt x="114134" y="110133"/>
                  <a:pt x="119063" y="110133"/>
                </a:cubicBezTo>
                <a:close/>
                <a:moveTo>
                  <a:pt x="133945" y="142875"/>
                </a:moveTo>
                <a:cubicBezTo>
                  <a:pt x="133945" y="137947"/>
                  <a:pt x="137947" y="133945"/>
                  <a:pt x="142875" y="133945"/>
                </a:cubicBezTo>
                <a:cubicBezTo>
                  <a:pt x="147803" y="133945"/>
                  <a:pt x="151805" y="137947"/>
                  <a:pt x="151805" y="142875"/>
                </a:cubicBezTo>
                <a:cubicBezTo>
                  <a:pt x="151805" y="147803"/>
                  <a:pt x="147803" y="151805"/>
                  <a:pt x="142875" y="151805"/>
                </a:cubicBezTo>
                <a:cubicBezTo>
                  <a:pt x="137947" y="151805"/>
                  <a:pt x="133945" y="147803"/>
                  <a:pt x="133945" y="142875"/>
                </a:cubicBezTo>
                <a:close/>
                <a:moveTo>
                  <a:pt x="101203" y="151805"/>
                </a:moveTo>
                <a:cubicBezTo>
                  <a:pt x="106132" y="151805"/>
                  <a:pt x="110133" y="155806"/>
                  <a:pt x="110133" y="160734"/>
                </a:cubicBezTo>
                <a:cubicBezTo>
                  <a:pt x="110133" y="165663"/>
                  <a:pt x="106132" y="169664"/>
                  <a:pt x="101203" y="169664"/>
                </a:cubicBezTo>
                <a:cubicBezTo>
                  <a:pt x="96275" y="169664"/>
                  <a:pt x="92273" y="165663"/>
                  <a:pt x="92273" y="160734"/>
                </a:cubicBezTo>
                <a:cubicBezTo>
                  <a:pt x="92273" y="155806"/>
                  <a:pt x="96275" y="151805"/>
                  <a:pt x="101203" y="151805"/>
                </a:cubicBezTo>
                <a:close/>
              </a:path>
            </a:pathLst>
          </a:custGeom>
          <a:solidFill>
            <a:srgbClr val="5A4C42"/>
          </a:solidFill>
          <a:ln/>
        </p:spPr>
      </p:sp>
      <p:sp>
        <p:nvSpPr>
          <p:cNvPr id="14" name="Text 12"/>
          <p:cNvSpPr/>
          <p:nvPr/>
        </p:nvSpPr>
        <p:spPr>
          <a:xfrm>
            <a:off x="1219200" y="3333750"/>
            <a:ext cx="6229350" cy="266700"/>
          </a:xfrm>
          <a:prstGeom prst="rect">
            <a:avLst/>
          </a:prstGeom>
          <a:noFill/>
          <a:ln/>
        </p:spPr>
        <p:txBody>
          <a:bodyPr wrap="square" lIns="0" tIns="0" rIns="0" bIns="0" rtlCol="0" anchor="ctr"/>
          <a:lstStyle/>
          <a:p>
            <a:pPr>
              <a:lnSpc>
                <a:spcPct val="120000"/>
              </a:lnSpc>
            </a:pPr>
            <a:r>
              <a:rPr lang="en-US" sz="1500" b="1" dirty="0">
                <a:solidFill>
                  <a:srgbClr val="5A4C42"/>
                </a:solidFill>
                <a:latin typeface="Oranienbaum" pitchFamily="34" charset="0"/>
                <a:ea typeface="Oranienbaum" pitchFamily="34" charset="-122"/>
                <a:cs typeface="Oranienbaum" pitchFamily="34" charset="-120"/>
              </a:rPr>
              <a:t>Dermatological Risk Beyond Financial Loss</a:t>
            </a:r>
            <a:endParaRPr lang="en-US" sz="1600" dirty="0"/>
          </a:p>
        </p:txBody>
      </p:sp>
      <p:sp>
        <p:nvSpPr>
          <p:cNvPr id="15" name="Text 13"/>
          <p:cNvSpPr/>
          <p:nvPr/>
        </p:nvSpPr>
        <p:spPr>
          <a:xfrm>
            <a:off x="1219200" y="3676650"/>
            <a:ext cx="6210300" cy="742950"/>
          </a:xfrm>
          <a:prstGeom prst="rect">
            <a:avLst/>
          </a:prstGeom>
          <a:noFill/>
          <a:ln/>
        </p:spPr>
        <p:txBody>
          <a:bodyPr wrap="square" lIns="0" tIns="0" rIns="0" bIns="0" rtlCol="0" anchor="ctr"/>
          <a:lstStyle/>
          <a:p>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The risk extended beyond financial loss. Counterfeit cosmetics caused skin allergies, chemical burns, and long-term dermatological damage. The Indian consumer psyche was acutely sensitive to severe skin reactions from unregulated, chemically dubious duplicates.</a:t>
            </a:r>
            <a:endParaRPr lang="en-US" sz="1600" dirty="0"/>
          </a:p>
        </p:txBody>
      </p:sp>
      <p:sp>
        <p:nvSpPr>
          <p:cNvPr id="16" name="Shape 14"/>
          <p:cNvSpPr/>
          <p:nvPr/>
        </p:nvSpPr>
        <p:spPr>
          <a:xfrm>
            <a:off x="381000" y="4972050"/>
            <a:ext cx="7200900" cy="1676400"/>
          </a:xfrm>
          <a:custGeom>
            <a:avLst/>
            <a:gdLst/>
            <a:ahLst/>
            <a:cxnLst/>
            <a:rect l="l" t="t" r="r" b="b"/>
            <a:pathLst>
              <a:path w="7200900" h="1676400">
                <a:moveTo>
                  <a:pt x="38100" y="0"/>
                </a:moveTo>
                <a:lnTo>
                  <a:pt x="7162800" y="0"/>
                </a:lnTo>
                <a:cubicBezTo>
                  <a:pt x="7183842" y="0"/>
                  <a:pt x="7200900" y="17058"/>
                  <a:pt x="7200900" y="38100"/>
                </a:cubicBezTo>
                <a:lnTo>
                  <a:pt x="7200900" y="1600208"/>
                </a:lnTo>
                <a:cubicBezTo>
                  <a:pt x="7200900" y="1642288"/>
                  <a:pt x="7166788" y="1676400"/>
                  <a:pt x="7124708" y="1676400"/>
                </a:cubicBezTo>
                <a:lnTo>
                  <a:pt x="76192" y="1676400"/>
                </a:lnTo>
                <a:cubicBezTo>
                  <a:pt x="34112" y="1676400"/>
                  <a:pt x="0" y="1642288"/>
                  <a:pt x="0" y="1600208"/>
                </a:cubicBezTo>
                <a:lnTo>
                  <a:pt x="0" y="38100"/>
                </a:lnTo>
                <a:cubicBezTo>
                  <a:pt x="0" y="17072"/>
                  <a:pt x="17072" y="0"/>
                  <a:pt x="38100" y="0"/>
                </a:cubicBezTo>
                <a:close/>
              </a:path>
            </a:pathLst>
          </a:custGeom>
          <a:solidFill>
            <a:srgbClr val="FFFFFF"/>
          </a:solidFill>
          <a:ln/>
          <a:effectLst>
            <a:outerShdw sx="100000" sy="100000" kx="0" ky="0" algn="bl" rotWithShape="0" blurRad="28575" dist="9525" dir="5400000">
              <a:srgbClr val="000000">
                <a:alpha val="10196"/>
              </a:srgbClr>
            </a:outerShdw>
          </a:effectLst>
        </p:spPr>
      </p:sp>
      <p:sp>
        <p:nvSpPr>
          <p:cNvPr id="17" name="Shape 15"/>
          <p:cNvSpPr/>
          <p:nvPr/>
        </p:nvSpPr>
        <p:spPr>
          <a:xfrm>
            <a:off x="381000" y="4972050"/>
            <a:ext cx="7200900" cy="38100"/>
          </a:xfrm>
          <a:custGeom>
            <a:avLst/>
            <a:gdLst/>
            <a:ahLst/>
            <a:cxnLst/>
            <a:rect l="l" t="t" r="r" b="b"/>
            <a:pathLst>
              <a:path w="7200900" h="38100">
                <a:moveTo>
                  <a:pt x="38100" y="0"/>
                </a:moveTo>
                <a:lnTo>
                  <a:pt x="7162800" y="0"/>
                </a:lnTo>
                <a:cubicBezTo>
                  <a:pt x="7183828" y="0"/>
                  <a:pt x="7200900" y="17072"/>
                  <a:pt x="7200900" y="38100"/>
                </a:cubicBezTo>
                <a:lnTo>
                  <a:pt x="7200900" y="38100"/>
                </a:lnTo>
                <a:lnTo>
                  <a:pt x="0" y="38100"/>
                </a:lnTo>
                <a:lnTo>
                  <a:pt x="0" y="38100"/>
                </a:lnTo>
                <a:cubicBezTo>
                  <a:pt x="0" y="17072"/>
                  <a:pt x="17072" y="0"/>
                  <a:pt x="38100" y="0"/>
                </a:cubicBezTo>
                <a:close/>
              </a:path>
            </a:pathLst>
          </a:custGeom>
          <a:solidFill>
            <a:srgbClr val="C87D59"/>
          </a:solidFill>
          <a:ln/>
        </p:spPr>
      </p:sp>
      <p:sp>
        <p:nvSpPr>
          <p:cNvPr id="18" name="Shape 16"/>
          <p:cNvSpPr/>
          <p:nvPr/>
        </p:nvSpPr>
        <p:spPr>
          <a:xfrm>
            <a:off x="609600" y="52197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C87D59">
              <a:alpha val="20000"/>
            </a:srgbClr>
          </a:solidFill>
          <a:ln/>
        </p:spPr>
      </p:sp>
      <p:sp>
        <p:nvSpPr>
          <p:cNvPr id="19" name="Shape 17"/>
          <p:cNvSpPr/>
          <p:nvPr/>
        </p:nvSpPr>
        <p:spPr>
          <a:xfrm>
            <a:off x="754856" y="5353050"/>
            <a:ext cx="166688" cy="190500"/>
          </a:xfrm>
          <a:custGeom>
            <a:avLst/>
            <a:gdLst/>
            <a:ahLst/>
            <a:cxnLst/>
            <a:rect l="l" t="t" r="r" b="b"/>
            <a:pathLst>
              <a:path w="166688" h="190500">
                <a:moveTo>
                  <a:pt x="47625" y="0"/>
                </a:moveTo>
                <a:cubicBezTo>
                  <a:pt x="54211" y="0"/>
                  <a:pt x="59531" y="5321"/>
                  <a:pt x="59531" y="11906"/>
                </a:cubicBezTo>
                <a:lnTo>
                  <a:pt x="59531" y="23812"/>
                </a:lnTo>
                <a:lnTo>
                  <a:pt x="107156" y="23812"/>
                </a:lnTo>
                <a:lnTo>
                  <a:pt x="107156" y="11906"/>
                </a:lnTo>
                <a:cubicBezTo>
                  <a:pt x="107156" y="5321"/>
                  <a:pt x="112477" y="0"/>
                  <a:pt x="119063" y="0"/>
                </a:cubicBezTo>
                <a:cubicBezTo>
                  <a:pt x="125648" y="0"/>
                  <a:pt x="130969" y="5321"/>
                  <a:pt x="130969" y="11906"/>
                </a:cubicBezTo>
                <a:lnTo>
                  <a:pt x="130969" y="23812"/>
                </a:lnTo>
                <a:lnTo>
                  <a:pt x="142875" y="23812"/>
                </a:lnTo>
                <a:cubicBezTo>
                  <a:pt x="156009" y="23812"/>
                  <a:pt x="166688" y="34491"/>
                  <a:pt x="166688" y="47625"/>
                </a:cubicBezTo>
                <a:lnTo>
                  <a:pt x="166688" y="154781"/>
                </a:lnTo>
                <a:cubicBezTo>
                  <a:pt x="166688" y="167915"/>
                  <a:pt x="156009" y="178594"/>
                  <a:pt x="142875" y="178594"/>
                </a:cubicBezTo>
                <a:lnTo>
                  <a:pt x="23812" y="178594"/>
                </a:lnTo>
                <a:cubicBezTo>
                  <a:pt x="10678" y="178594"/>
                  <a:pt x="0" y="167915"/>
                  <a:pt x="0" y="154781"/>
                </a:cubicBezTo>
                <a:lnTo>
                  <a:pt x="0" y="47625"/>
                </a:lnTo>
                <a:cubicBezTo>
                  <a:pt x="0" y="34491"/>
                  <a:pt x="10678" y="23812"/>
                  <a:pt x="23812" y="23812"/>
                </a:cubicBezTo>
                <a:lnTo>
                  <a:pt x="35719" y="23812"/>
                </a:lnTo>
                <a:lnTo>
                  <a:pt x="35719" y="11906"/>
                </a:lnTo>
                <a:cubicBezTo>
                  <a:pt x="35719" y="5321"/>
                  <a:pt x="41039" y="0"/>
                  <a:pt x="47625" y="0"/>
                </a:cubicBezTo>
                <a:close/>
                <a:moveTo>
                  <a:pt x="108607" y="81893"/>
                </a:moveTo>
                <a:cubicBezTo>
                  <a:pt x="105110" y="78395"/>
                  <a:pt x="99454" y="78395"/>
                  <a:pt x="95994" y="81893"/>
                </a:cubicBezTo>
                <a:lnTo>
                  <a:pt x="83381" y="94506"/>
                </a:lnTo>
                <a:lnTo>
                  <a:pt x="70768" y="81893"/>
                </a:lnTo>
                <a:cubicBezTo>
                  <a:pt x="67270" y="78395"/>
                  <a:pt x="61615" y="78395"/>
                  <a:pt x="58155" y="81893"/>
                </a:cubicBezTo>
                <a:cubicBezTo>
                  <a:pt x="54694" y="85390"/>
                  <a:pt x="54657" y="91046"/>
                  <a:pt x="58155" y="94506"/>
                </a:cubicBezTo>
                <a:lnTo>
                  <a:pt x="70768" y="107119"/>
                </a:lnTo>
                <a:lnTo>
                  <a:pt x="58155" y="119732"/>
                </a:lnTo>
                <a:cubicBezTo>
                  <a:pt x="54657" y="123230"/>
                  <a:pt x="54657" y="128885"/>
                  <a:pt x="58155" y="132345"/>
                </a:cubicBezTo>
                <a:cubicBezTo>
                  <a:pt x="61652" y="135806"/>
                  <a:pt x="67308" y="135843"/>
                  <a:pt x="70768" y="132345"/>
                </a:cubicBezTo>
                <a:lnTo>
                  <a:pt x="83381" y="119732"/>
                </a:lnTo>
                <a:lnTo>
                  <a:pt x="95994" y="132345"/>
                </a:lnTo>
                <a:cubicBezTo>
                  <a:pt x="99492" y="135843"/>
                  <a:pt x="105147" y="135843"/>
                  <a:pt x="108607" y="132345"/>
                </a:cubicBezTo>
                <a:cubicBezTo>
                  <a:pt x="112068" y="128848"/>
                  <a:pt x="112105" y="123192"/>
                  <a:pt x="108607" y="119732"/>
                </a:cubicBezTo>
                <a:lnTo>
                  <a:pt x="95994" y="107119"/>
                </a:lnTo>
                <a:lnTo>
                  <a:pt x="108607" y="94506"/>
                </a:lnTo>
                <a:cubicBezTo>
                  <a:pt x="112105" y="91008"/>
                  <a:pt x="112105" y="85353"/>
                  <a:pt x="108607" y="81893"/>
                </a:cubicBezTo>
                <a:close/>
              </a:path>
            </a:pathLst>
          </a:custGeom>
          <a:solidFill>
            <a:srgbClr val="C87D59"/>
          </a:solidFill>
          <a:ln/>
        </p:spPr>
      </p:sp>
      <p:sp>
        <p:nvSpPr>
          <p:cNvPr id="20" name="Text 18"/>
          <p:cNvSpPr/>
          <p:nvPr/>
        </p:nvSpPr>
        <p:spPr>
          <a:xfrm>
            <a:off x="1219200" y="5219700"/>
            <a:ext cx="6229350" cy="266700"/>
          </a:xfrm>
          <a:prstGeom prst="rect">
            <a:avLst/>
          </a:prstGeom>
          <a:noFill/>
          <a:ln/>
        </p:spPr>
        <p:txBody>
          <a:bodyPr wrap="square" lIns="0" tIns="0" rIns="0" bIns="0" rtlCol="0" anchor="ctr"/>
          <a:lstStyle/>
          <a:p>
            <a:pPr>
              <a:lnSpc>
                <a:spcPct val="120000"/>
              </a:lnSpc>
            </a:pPr>
            <a:r>
              <a:rPr lang="en-US" sz="1500" b="1" dirty="0">
                <a:solidFill>
                  <a:srgbClr val="5A4C42"/>
                </a:solidFill>
                <a:latin typeface="Oranienbaum" pitchFamily="34" charset="0"/>
                <a:ea typeface="Oranienbaum" pitchFamily="34" charset="-122"/>
                <a:cs typeface="Oranienbaum" pitchFamily="34" charset="-120"/>
              </a:rPr>
              <a:t>Expiry Date Management Failures</a:t>
            </a:r>
            <a:endParaRPr lang="en-US" sz="1600" dirty="0"/>
          </a:p>
        </p:txBody>
      </p:sp>
      <p:sp>
        <p:nvSpPr>
          <p:cNvPr id="21" name="Text 19"/>
          <p:cNvSpPr/>
          <p:nvPr/>
        </p:nvSpPr>
        <p:spPr>
          <a:xfrm>
            <a:off x="1219200" y="5562600"/>
            <a:ext cx="6210300" cy="742950"/>
          </a:xfrm>
          <a:prstGeom prst="rect">
            <a:avLst/>
          </a:prstGeom>
          <a:noFill/>
          <a:ln/>
        </p:spPr>
        <p:txBody>
          <a:bodyPr wrap="square" lIns="0" tIns="0" rIns="0" bIns="0" rtlCol="0" anchor="ctr"/>
          <a:lstStyle/>
          <a:p>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Horizontal platforms struggled with inventory lifecycle management. Consumers frequently received near-expired or expired personal care items. These platforms treated face cream the same as books in their fulfillment centers, destroying consumer confidence.</a:t>
            </a:r>
            <a:endParaRPr lang="en-US" sz="1600" dirty="0"/>
          </a:p>
        </p:txBody>
      </p:sp>
      <p:sp>
        <p:nvSpPr>
          <p:cNvPr id="22" name="Shape 20"/>
          <p:cNvSpPr/>
          <p:nvPr/>
        </p:nvSpPr>
        <p:spPr>
          <a:xfrm>
            <a:off x="7810500" y="1181100"/>
            <a:ext cx="4000500" cy="3143250"/>
          </a:xfrm>
          <a:custGeom>
            <a:avLst/>
            <a:gdLst/>
            <a:ahLst/>
            <a:cxnLst/>
            <a:rect l="l" t="t" r="r" b="b"/>
            <a:pathLst>
              <a:path w="4000500" h="3143250">
                <a:moveTo>
                  <a:pt x="76192" y="0"/>
                </a:moveTo>
                <a:lnTo>
                  <a:pt x="3924308" y="0"/>
                </a:lnTo>
                <a:cubicBezTo>
                  <a:pt x="3966388" y="0"/>
                  <a:pt x="4000500" y="34112"/>
                  <a:pt x="4000500" y="76192"/>
                </a:cubicBezTo>
                <a:lnTo>
                  <a:pt x="4000500" y="3067058"/>
                </a:lnTo>
                <a:cubicBezTo>
                  <a:pt x="4000500" y="3109138"/>
                  <a:pt x="3966388" y="3143250"/>
                  <a:pt x="3924308" y="3143250"/>
                </a:cubicBezTo>
                <a:lnTo>
                  <a:pt x="76192" y="3143250"/>
                </a:lnTo>
                <a:cubicBezTo>
                  <a:pt x="34112" y="3143250"/>
                  <a:pt x="0" y="3109138"/>
                  <a:pt x="0" y="3067058"/>
                </a:cubicBezTo>
                <a:lnTo>
                  <a:pt x="0" y="76192"/>
                </a:lnTo>
                <a:cubicBezTo>
                  <a:pt x="0" y="34141"/>
                  <a:pt x="34141" y="0"/>
                  <a:pt x="76192" y="0"/>
                </a:cubicBezTo>
                <a:close/>
              </a:path>
            </a:pathLst>
          </a:custGeom>
          <a:solidFill>
            <a:srgbClr val="5A4C42"/>
          </a:solidFill>
          <a:ln/>
        </p:spPr>
      </p:sp>
      <p:sp>
        <p:nvSpPr>
          <p:cNvPr id="23" name="Text 21"/>
          <p:cNvSpPr/>
          <p:nvPr/>
        </p:nvSpPr>
        <p:spPr>
          <a:xfrm>
            <a:off x="8039100" y="1409700"/>
            <a:ext cx="3657600" cy="304800"/>
          </a:xfrm>
          <a:prstGeom prst="rect">
            <a:avLst/>
          </a:prstGeom>
          <a:noFill/>
          <a:ln/>
        </p:spPr>
        <p:txBody>
          <a:bodyPr wrap="square" lIns="0" tIns="0" rIns="0" bIns="0" rtlCol="0" anchor="ctr"/>
          <a:lstStyle/>
          <a:p>
            <a:pPr>
              <a:lnSpc>
                <a:spcPct val="110000"/>
              </a:lnSpc>
            </a:pPr>
            <a:r>
              <a:rPr lang="en-US" sz="1800" b="1" dirty="0">
                <a:solidFill>
                  <a:srgbClr val="FFFFFF"/>
                </a:solidFill>
                <a:latin typeface="Oranienbaum" pitchFamily="34" charset="0"/>
                <a:ea typeface="Oranienbaum" pitchFamily="34" charset="-122"/>
                <a:cs typeface="Oranienbaum" pitchFamily="34" charset="-120"/>
              </a:rPr>
              <a:t>The Polluted Supply Chain</a:t>
            </a:r>
            <a:endParaRPr lang="en-US" sz="1600" dirty="0"/>
          </a:p>
        </p:txBody>
      </p:sp>
      <p:sp>
        <p:nvSpPr>
          <p:cNvPr id="24" name="Text 22"/>
          <p:cNvSpPr/>
          <p:nvPr/>
        </p:nvSpPr>
        <p:spPr>
          <a:xfrm>
            <a:off x="8039100" y="1885950"/>
            <a:ext cx="1352550"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Quattrocento Sans" pitchFamily="34" charset="0"/>
                <a:ea typeface="Quattrocento Sans" pitchFamily="34" charset="-122"/>
                <a:cs typeface="Quattrocento Sans" pitchFamily="34" charset="-120"/>
              </a:rPr>
              <a:t>Authentic Products</a:t>
            </a:r>
            <a:endParaRPr lang="en-US" sz="1600" dirty="0"/>
          </a:p>
        </p:txBody>
      </p:sp>
      <p:sp>
        <p:nvSpPr>
          <p:cNvPr id="25" name="Text 23"/>
          <p:cNvSpPr/>
          <p:nvPr/>
        </p:nvSpPr>
        <p:spPr>
          <a:xfrm>
            <a:off x="11201102" y="1866900"/>
            <a:ext cx="476250" cy="266700"/>
          </a:xfrm>
          <a:prstGeom prst="rect">
            <a:avLst/>
          </a:prstGeom>
          <a:noFill/>
          <a:ln/>
        </p:spPr>
        <p:txBody>
          <a:bodyPr wrap="square" lIns="0" tIns="0" rIns="0" bIns="0" rtlCol="0" anchor="ctr"/>
          <a:lstStyle/>
          <a:p>
            <a:pPr>
              <a:lnSpc>
                <a:spcPct val="120000"/>
              </a:lnSpc>
            </a:pPr>
            <a:r>
              <a:rPr lang="en-US" sz="1500" b="1" dirty="0">
                <a:solidFill>
                  <a:srgbClr val="C87D59"/>
                </a:solidFill>
                <a:latin typeface="Quattrocento Sans" pitchFamily="34" charset="0"/>
                <a:ea typeface="Quattrocento Sans" pitchFamily="34" charset="-122"/>
                <a:cs typeface="Quattrocento Sans" pitchFamily="34" charset="-120"/>
              </a:rPr>
              <a:t>35%</a:t>
            </a:r>
            <a:endParaRPr lang="en-US" sz="1600" dirty="0"/>
          </a:p>
        </p:txBody>
      </p:sp>
      <p:sp>
        <p:nvSpPr>
          <p:cNvPr id="26" name="Shape 24"/>
          <p:cNvSpPr/>
          <p:nvPr/>
        </p:nvSpPr>
        <p:spPr>
          <a:xfrm>
            <a:off x="8039100" y="2209800"/>
            <a:ext cx="3543300" cy="114300"/>
          </a:xfrm>
          <a:custGeom>
            <a:avLst/>
            <a:gdLst/>
            <a:ahLst/>
            <a:cxnLst/>
            <a:rect l="l" t="t" r="r" b="b"/>
            <a:pathLst>
              <a:path w="3543300" h="114300">
                <a:moveTo>
                  <a:pt x="57150" y="0"/>
                </a:moveTo>
                <a:lnTo>
                  <a:pt x="3486150" y="0"/>
                </a:lnTo>
                <a:cubicBezTo>
                  <a:pt x="3517692" y="0"/>
                  <a:pt x="3543300" y="25608"/>
                  <a:pt x="3543300" y="57150"/>
                </a:cubicBezTo>
                <a:lnTo>
                  <a:pt x="3543300" y="57150"/>
                </a:lnTo>
                <a:cubicBezTo>
                  <a:pt x="3543300" y="88692"/>
                  <a:pt x="3517692" y="114300"/>
                  <a:pt x="3486150" y="114300"/>
                </a:cubicBezTo>
                <a:lnTo>
                  <a:pt x="57150" y="114300"/>
                </a:lnTo>
                <a:cubicBezTo>
                  <a:pt x="25608" y="114300"/>
                  <a:pt x="0" y="88692"/>
                  <a:pt x="0" y="57150"/>
                </a:cubicBezTo>
                <a:lnTo>
                  <a:pt x="0" y="57150"/>
                </a:lnTo>
                <a:cubicBezTo>
                  <a:pt x="0" y="25608"/>
                  <a:pt x="25608" y="0"/>
                  <a:pt x="57150" y="0"/>
                </a:cubicBezTo>
                <a:close/>
              </a:path>
            </a:pathLst>
          </a:custGeom>
          <a:solidFill>
            <a:srgbClr val="FFFFFF">
              <a:alpha val="20000"/>
            </a:srgbClr>
          </a:solidFill>
          <a:ln/>
        </p:spPr>
      </p:sp>
      <p:sp>
        <p:nvSpPr>
          <p:cNvPr id="27" name="Shape 25"/>
          <p:cNvSpPr/>
          <p:nvPr/>
        </p:nvSpPr>
        <p:spPr>
          <a:xfrm>
            <a:off x="8039100" y="2209800"/>
            <a:ext cx="1238250" cy="114300"/>
          </a:xfrm>
          <a:custGeom>
            <a:avLst/>
            <a:gdLst/>
            <a:ahLst/>
            <a:cxnLst/>
            <a:rect l="l" t="t" r="r" b="b"/>
            <a:pathLst>
              <a:path w="1238250" h="114300">
                <a:moveTo>
                  <a:pt x="57150" y="0"/>
                </a:moveTo>
                <a:lnTo>
                  <a:pt x="1181100" y="0"/>
                </a:lnTo>
                <a:cubicBezTo>
                  <a:pt x="1212642" y="0"/>
                  <a:pt x="1238250" y="25608"/>
                  <a:pt x="1238250" y="57150"/>
                </a:cubicBezTo>
                <a:lnTo>
                  <a:pt x="1238250" y="57150"/>
                </a:lnTo>
                <a:cubicBezTo>
                  <a:pt x="1238250" y="88692"/>
                  <a:pt x="1212642" y="114300"/>
                  <a:pt x="1181100" y="114300"/>
                </a:cubicBezTo>
                <a:lnTo>
                  <a:pt x="57150" y="114300"/>
                </a:lnTo>
                <a:cubicBezTo>
                  <a:pt x="25608" y="114300"/>
                  <a:pt x="0" y="88692"/>
                  <a:pt x="0" y="57150"/>
                </a:cubicBezTo>
                <a:lnTo>
                  <a:pt x="0" y="57150"/>
                </a:lnTo>
                <a:cubicBezTo>
                  <a:pt x="0" y="25608"/>
                  <a:pt x="25608" y="0"/>
                  <a:pt x="57150" y="0"/>
                </a:cubicBezTo>
                <a:close/>
              </a:path>
            </a:pathLst>
          </a:custGeom>
          <a:solidFill>
            <a:srgbClr val="C87D59"/>
          </a:solidFill>
          <a:ln/>
        </p:spPr>
      </p:sp>
      <p:sp>
        <p:nvSpPr>
          <p:cNvPr id="28" name="Text 26"/>
          <p:cNvSpPr/>
          <p:nvPr/>
        </p:nvSpPr>
        <p:spPr>
          <a:xfrm>
            <a:off x="8039100" y="2495550"/>
            <a:ext cx="1495425"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Quattrocento Sans" pitchFamily="34" charset="0"/>
                <a:ea typeface="Quattrocento Sans" pitchFamily="34" charset="-122"/>
                <a:cs typeface="Quattrocento Sans" pitchFamily="34" charset="-120"/>
              </a:rPr>
              <a:t>Counterfeit/Duplicate</a:t>
            </a:r>
            <a:endParaRPr lang="en-US" sz="1600" dirty="0"/>
          </a:p>
        </p:txBody>
      </p:sp>
      <p:sp>
        <p:nvSpPr>
          <p:cNvPr id="29" name="Text 27"/>
          <p:cNvSpPr/>
          <p:nvPr/>
        </p:nvSpPr>
        <p:spPr>
          <a:xfrm>
            <a:off x="11201102" y="2476500"/>
            <a:ext cx="476250" cy="266700"/>
          </a:xfrm>
          <a:prstGeom prst="rect">
            <a:avLst/>
          </a:prstGeom>
          <a:noFill/>
          <a:ln/>
        </p:spPr>
        <p:txBody>
          <a:bodyPr wrap="square" lIns="0" tIns="0" rIns="0" bIns="0" rtlCol="0" anchor="ctr"/>
          <a:lstStyle/>
          <a:p>
            <a:pPr>
              <a:lnSpc>
                <a:spcPct val="120000"/>
              </a:lnSpc>
            </a:pPr>
            <a:r>
              <a:rPr lang="en-US" sz="1500" b="1" dirty="0">
                <a:solidFill>
                  <a:srgbClr val="F8F5F2"/>
                </a:solidFill>
                <a:latin typeface="Quattrocento Sans" pitchFamily="34" charset="0"/>
                <a:ea typeface="Quattrocento Sans" pitchFamily="34" charset="-122"/>
                <a:cs typeface="Quattrocento Sans" pitchFamily="34" charset="-120"/>
              </a:rPr>
              <a:t>45%</a:t>
            </a:r>
            <a:endParaRPr lang="en-US" sz="1600" dirty="0"/>
          </a:p>
        </p:txBody>
      </p:sp>
      <p:sp>
        <p:nvSpPr>
          <p:cNvPr id="30" name="Shape 28"/>
          <p:cNvSpPr/>
          <p:nvPr/>
        </p:nvSpPr>
        <p:spPr>
          <a:xfrm>
            <a:off x="8039100" y="2819400"/>
            <a:ext cx="3543300" cy="114300"/>
          </a:xfrm>
          <a:custGeom>
            <a:avLst/>
            <a:gdLst/>
            <a:ahLst/>
            <a:cxnLst/>
            <a:rect l="l" t="t" r="r" b="b"/>
            <a:pathLst>
              <a:path w="3543300" h="114300">
                <a:moveTo>
                  <a:pt x="57150" y="0"/>
                </a:moveTo>
                <a:lnTo>
                  <a:pt x="3486150" y="0"/>
                </a:lnTo>
                <a:cubicBezTo>
                  <a:pt x="3517692" y="0"/>
                  <a:pt x="3543300" y="25608"/>
                  <a:pt x="3543300" y="57150"/>
                </a:cubicBezTo>
                <a:lnTo>
                  <a:pt x="3543300" y="57150"/>
                </a:lnTo>
                <a:cubicBezTo>
                  <a:pt x="3543300" y="88692"/>
                  <a:pt x="3517692" y="114300"/>
                  <a:pt x="3486150" y="114300"/>
                </a:cubicBezTo>
                <a:lnTo>
                  <a:pt x="57150" y="114300"/>
                </a:lnTo>
                <a:cubicBezTo>
                  <a:pt x="25608" y="114300"/>
                  <a:pt x="0" y="88692"/>
                  <a:pt x="0" y="57150"/>
                </a:cubicBezTo>
                <a:lnTo>
                  <a:pt x="0" y="57150"/>
                </a:lnTo>
                <a:cubicBezTo>
                  <a:pt x="0" y="25608"/>
                  <a:pt x="25608" y="0"/>
                  <a:pt x="57150" y="0"/>
                </a:cubicBezTo>
                <a:close/>
              </a:path>
            </a:pathLst>
          </a:custGeom>
          <a:solidFill>
            <a:srgbClr val="FFFFFF">
              <a:alpha val="20000"/>
            </a:srgbClr>
          </a:solidFill>
          <a:ln/>
        </p:spPr>
      </p:sp>
      <p:sp>
        <p:nvSpPr>
          <p:cNvPr id="31" name="Shape 29"/>
          <p:cNvSpPr/>
          <p:nvPr/>
        </p:nvSpPr>
        <p:spPr>
          <a:xfrm>
            <a:off x="8039100" y="2819400"/>
            <a:ext cx="1590675" cy="114300"/>
          </a:xfrm>
          <a:custGeom>
            <a:avLst/>
            <a:gdLst/>
            <a:ahLst/>
            <a:cxnLst/>
            <a:rect l="l" t="t" r="r" b="b"/>
            <a:pathLst>
              <a:path w="1590675" h="114300">
                <a:moveTo>
                  <a:pt x="57150" y="0"/>
                </a:moveTo>
                <a:lnTo>
                  <a:pt x="1533525" y="0"/>
                </a:lnTo>
                <a:cubicBezTo>
                  <a:pt x="1565067" y="0"/>
                  <a:pt x="1590675" y="25608"/>
                  <a:pt x="1590675" y="57150"/>
                </a:cubicBezTo>
                <a:lnTo>
                  <a:pt x="1590675" y="57150"/>
                </a:lnTo>
                <a:cubicBezTo>
                  <a:pt x="1590675" y="88692"/>
                  <a:pt x="1565067" y="114300"/>
                  <a:pt x="1533525" y="114300"/>
                </a:cubicBezTo>
                <a:lnTo>
                  <a:pt x="57150" y="114300"/>
                </a:lnTo>
                <a:cubicBezTo>
                  <a:pt x="25608" y="114300"/>
                  <a:pt x="0" y="88692"/>
                  <a:pt x="0" y="57150"/>
                </a:cubicBezTo>
                <a:lnTo>
                  <a:pt x="0" y="57150"/>
                </a:lnTo>
                <a:cubicBezTo>
                  <a:pt x="0" y="25608"/>
                  <a:pt x="25608" y="0"/>
                  <a:pt x="57150" y="0"/>
                </a:cubicBezTo>
                <a:close/>
              </a:path>
            </a:pathLst>
          </a:custGeom>
          <a:solidFill>
            <a:srgbClr val="F8F5F2"/>
          </a:solidFill>
          <a:ln/>
        </p:spPr>
      </p:sp>
      <p:sp>
        <p:nvSpPr>
          <p:cNvPr id="32" name="Text 30"/>
          <p:cNvSpPr/>
          <p:nvPr/>
        </p:nvSpPr>
        <p:spPr>
          <a:xfrm>
            <a:off x="8039100" y="3105150"/>
            <a:ext cx="971550"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Quattrocento Sans" pitchFamily="34" charset="0"/>
                <a:ea typeface="Quattrocento Sans" pitchFamily="34" charset="-122"/>
                <a:cs typeface="Quattrocento Sans" pitchFamily="34" charset="-120"/>
              </a:rPr>
              <a:t>Near-Expired</a:t>
            </a:r>
            <a:endParaRPr lang="en-US" sz="1600" dirty="0"/>
          </a:p>
        </p:txBody>
      </p:sp>
      <p:sp>
        <p:nvSpPr>
          <p:cNvPr id="33" name="Text 31"/>
          <p:cNvSpPr/>
          <p:nvPr/>
        </p:nvSpPr>
        <p:spPr>
          <a:xfrm>
            <a:off x="11201102" y="3086100"/>
            <a:ext cx="476250" cy="266700"/>
          </a:xfrm>
          <a:prstGeom prst="rect">
            <a:avLst/>
          </a:prstGeom>
          <a:noFill/>
          <a:ln/>
        </p:spPr>
        <p:txBody>
          <a:bodyPr wrap="square" lIns="0" tIns="0" rIns="0" bIns="0" rtlCol="0" anchor="ctr"/>
          <a:lstStyle/>
          <a:p>
            <a:pPr>
              <a:lnSpc>
                <a:spcPct val="120000"/>
              </a:lnSpc>
            </a:pPr>
            <a:r>
              <a:rPr lang="en-US" sz="1500" b="1" dirty="0">
                <a:solidFill>
                  <a:srgbClr val="A79A8F"/>
                </a:solidFill>
                <a:latin typeface="Quattrocento Sans" pitchFamily="34" charset="0"/>
                <a:ea typeface="Quattrocento Sans" pitchFamily="34" charset="-122"/>
                <a:cs typeface="Quattrocento Sans" pitchFamily="34" charset="-120"/>
              </a:rPr>
              <a:t>20%</a:t>
            </a:r>
            <a:endParaRPr lang="en-US" sz="1600" dirty="0"/>
          </a:p>
        </p:txBody>
      </p:sp>
      <p:sp>
        <p:nvSpPr>
          <p:cNvPr id="34" name="Shape 32"/>
          <p:cNvSpPr/>
          <p:nvPr/>
        </p:nvSpPr>
        <p:spPr>
          <a:xfrm>
            <a:off x="8039100" y="3429000"/>
            <a:ext cx="3543300" cy="114300"/>
          </a:xfrm>
          <a:custGeom>
            <a:avLst/>
            <a:gdLst/>
            <a:ahLst/>
            <a:cxnLst/>
            <a:rect l="l" t="t" r="r" b="b"/>
            <a:pathLst>
              <a:path w="3543300" h="114300">
                <a:moveTo>
                  <a:pt x="57150" y="0"/>
                </a:moveTo>
                <a:lnTo>
                  <a:pt x="3486150" y="0"/>
                </a:lnTo>
                <a:cubicBezTo>
                  <a:pt x="3517692" y="0"/>
                  <a:pt x="3543300" y="25608"/>
                  <a:pt x="3543300" y="57150"/>
                </a:cubicBezTo>
                <a:lnTo>
                  <a:pt x="3543300" y="57150"/>
                </a:lnTo>
                <a:cubicBezTo>
                  <a:pt x="3543300" y="88692"/>
                  <a:pt x="3517692" y="114300"/>
                  <a:pt x="3486150" y="114300"/>
                </a:cubicBezTo>
                <a:lnTo>
                  <a:pt x="57150" y="114300"/>
                </a:lnTo>
                <a:cubicBezTo>
                  <a:pt x="25608" y="114300"/>
                  <a:pt x="0" y="88692"/>
                  <a:pt x="0" y="57150"/>
                </a:cubicBezTo>
                <a:lnTo>
                  <a:pt x="0" y="57150"/>
                </a:lnTo>
                <a:cubicBezTo>
                  <a:pt x="0" y="25608"/>
                  <a:pt x="25608" y="0"/>
                  <a:pt x="57150" y="0"/>
                </a:cubicBezTo>
                <a:close/>
              </a:path>
            </a:pathLst>
          </a:custGeom>
          <a:solidFill>
            <a:srgbClr val="FFFFFF">
              <a:alpha val="20000"/>
            </a:srgbClr>
          </a:solidFill>
          <a:ln/>
        </p:spPr>
      </p:sp>
      <p:sp>
        <p:nvSpPr>
          <p:cNvPr id="35" name="Shape 33"/>
          <p:cNvSpPr/>
          <p:nvPr/>
        </p:nvSpPr>
        <p:spPr>
          <a:xfrm>
            <a:off x="8039100" y="3429000"/>
            <a:ext cx="704850" cy="114300"/>
          </a:xfrm>
          <a:custGeom>
            <a:avLst/>
            <a:gdLst/>
            <a:ahLst/>
            <a:cxnLst/>
            <a:rect l="l" t="t" r="r" b="b"/>
            <a:pathLst>
              <a:path w="704850" h="114300">
                <a:moveTo>
                  <a:pt x="57150" y="0"/>
                </a:moveTo>
                <a:lnTo>
                  <a:pt x="647700" y="0"/>
                </a:lnTo>
                <a:cubicBezTo>
                  <a:pt x="679242" y="0"/>
                  <a:pt x="704850" y="25608"/>
                  <a:pt x="704850" y="57150"/>
                </a:cubicBezTo>
                <a:lnTo>
                  <a:pt x="704850" y="57150"/>
                </a:lnTo>
                <a:cubicBezTo>
                  <a:pt x="704850" y="88692"/>
                  <a:pt x="679242" y="114300"/>
                  <a:pt x="647700" y="114300"/>
                </a:cubicBezTo>
                <a:lnTo>
                  <a:pt x="57150" y="114300"/>
                </a:lnTo>
                <a:cubicBezTo>
                  <a:pt x="25608" y="114300"/>
                  <a:pt x="0" y="88692"/>
                  <a:pt x="0" y="57150"/>
                </a:cubicBezTo>
                <a:lnTo>
                  <a:pt x="0" y="57150"/>
                </a:lnTo>
                <a:cubicBezTo>
                  <a:pt x="0" y="25608"/>
                  <a:pt x="25608" y="0"/>
                  <a:pt x="57150" y="0"/>
                </a:cubicBezTo>
                <a:close/>
              </a:path>
            </a:pathLst>
          </a:custGeom>
          <a:solidFill>
            <a:srgbClr val="A79A8F"/>
          </a:solidFill>
          <a:ln/>
        </p:spPr>
      </p:sp>
      <p:sp>
        <p:nvSpPr>
          <p:cNvPr id="36" name="Text 34"/>
          <p:cNvSpPr/>
          <p:nvPr/>
        </p:nvSpPr>
        <p:spPr>
          <a:xfrm>
            <a:off x="8039100" y="3695700"/>
            <a:ext cx="3609975" cy="381000"/>
          </a:xfrm>
          <a:prstGeom prst="rect">
            <a:avLst/>
          </a:prstGeom>
          <a:noFill/>
          <a:ln/>
        </p:spPr>
        <p:txBody>
          <a:bodyPr wrap="square" lIns="0" tIns="0" rIns="0" bIns="0" rtlCol="0" anchor="ctr"/>
          <a:lstStyle/>
          <a:p>
            <a:pPr>
              <a:lnSpc>
                <a:spcPct val="120000"/>
              </a:lnSpc>
            </a:pPr>
            <a:r>
              <a:rPr lang="en-US" sz="1050" dirty="0">
                <a:solidFill>
                  <a:srgbClr val="FFFFFF">
                    <a:alpha val="80000"/>
                  </a:srgbClr>
                </a:solidFill>
                <a:latin typeface="Quattrocento Sans" pitchFamily="34" charset="0"/>
                <a:ea typeface="Quattrocento Sans" pitchFamily="34" charset="-122"/>
                <a:cs typeface="Quattrocento Sans" pitchFamily="34" charset="-120"/>
              </a:rPr>
              <a:t>Estimated composition of beauty products on horizontal marketplaces</a:t>
            </a:r>
            <a:endParaRPr lang="en-US" sz="1600" dirty="0"/>
          </a:p>
        </p:txBody>
      </p:sp>
      <p:sp>
        <p:nvSpPr>
          <p:cNvPr id="37" name="Shape 35"/>
          <p:cNvSpPr/>
          <p:nvPr/>
        </p:nvSpPr>
        <p:spPr>
          <a:xfrm>
            <a:off x="7829550" y="4514850"/>
            <a:ext cx="3981450" cy="1619250"/>
          </a:xfrm>
          <a:custGeom>
            <a:avLst/>
            <a:gdLst/>
            <a:ahLst/>
            <a:cxnLst/>
            <a:rect l="l" t="t" r="r" b="b"/>
            <a:pathLst>
              <a:path w="3981450" h="1619250">
                <a:moveTo>
                  <a:pt x="38100" y="0"/>
                </a:moveTo>
                <a:lnTo>
                  <a:pt x="3905248" y="0"/>
                </a:lnTo>
                <a:cubicBezTo>
                  <a:pt x="3947333" y="0"/>
                  <a:pt x="3981450" y="34117"/>
                  <a:pt x="3981450" y="76202"/>
                </a:cubicBezTo>
                <a:lnTo>
                  <a:pt x="3981450" y="1543048"/>
                </a:lnTo>
                <a:cubicBezTo>
                  <a:pt x="3981450" y="1585133"/>
                  <a:pt x="3947333" y="1619250"/>
                  <a:pt x="3905248" y="1619250"/>
                </a:cubicBezTo>
                <a:lnTo>
                  <a:pt x="38100" y="1619250"/>
                </a:lnTo>
                <a:cubicBezTo>
                  <a:pt x="17072" y="1619250"/>
                  <a:pt x="0" y="1602178"/>
                  <a:pt x="0" y="1581150"/>
                </a:cubicBezTo>
                <a:lnTo>
                  <a:pt x="0" y="38100"/>
                </a:lnTo>
                <a:cubicBezTo>
                  <a:pt x="0" y="17072"/>
                  <a:pt x="17072" y="0"/>
                  <a:pt x="38100" y="0"/>
                </a:cubicBezTo>
                <a:close/>
              </a:path>
            </a:pathLst>
          </a:custGeom>
          <a:solidFill>
            <a:srgbClr val="C87D59">
              <a:alpha val="10196"/>
            </a:srgbClr>
          </a:solidFill>
          <a:ln/>
        </p:spPr>
      </p:sp>
      <p:sp>
        <p:nvSpPr>
          <p:cNvPr id="38" name="Shape 36"/>
          <p:cNvSpPr/>
          <p:nvPr/>
        </p:nvSpPr>
        <p:spPr>
          <a:xfrm>
            <a:off x="7829550" y="4514850"/>
            <a:ext cx="38100" cy="1619250"/>
          </a:xfrm>
          <a:custGeom>
            <a:avLst/>
            <a:gdLst/>
            <a:ahLst/>
            <a:cxnLst/>
            <a:rect l="l" t="t" r="r" b="b"/>
            <a:pathLst>
              <a:path w="38100" h="1619250">
                <a:moveTo>
                  <a:pt x="38100" y="0"/>
                </a:moveTo>
                <a:lnTo>
                  <a:pt x="38100" y="0"/>
                </a:lnTo>
                <a:lnTo>
                  <a:pt x="38100" y="1619250"/>
                </a:lnTo>
                <a:lnTo>
                  <a:pt x="38100" y="1619250"/>
                </a:lnTo>
                <a:cubicBezTo>
                  <a:pt x="17072" y="1619250"/>
                  <a:pt x="0" y="1602178"/>
                  <a:pt x="0" y="1581150"/>
                </a:cubicBezTo>
                <a:lnTo>
                  <a:pt x="0" y="38100"/>
                </a:lnTo>
                <a:cubicBezTo>
                  <a:pt x="0" y="17072"/>
                  <a:pt x="17072" y="0"/>
                  <a:pt x="38100" y="0"/>
                </a:cubicBezTo>
                <a:close/>
              </a:path>
            </a:pathLst>
          </a:custGeom>
          <a:solidFill>
            <a:srgbClr val="C87D59"/>
          </a:solidFill>
          <a:ln/>
        </p:spPr>
      </p:sp>
      <p:sp>
        <p:nvSpPr>
          <p:cNvPr id="39" name="Text 37"/>
          <p:cNvSpPr/>
          <p:nvPr/>
        </p:nvSpPr>
        <p:spPr>
          <a:xfrm>
            <a:off x="8039100" y="4705350"/>
            <a:ext cx="3657600" cy="1238250"/>
          </a:xfrm>
          <a:prstGeom prst="rect">
            <a:avLst/>
          </a:prstGeom>
          <a:noFill/>
          <a:ln/>
        </p:spPr>
        <p:txBody>
          <a:bodyPr wrap="square" lIns="0" tIns="0" rIns="0" bIns="0" rtlCol="0" anchor="ctr"/>
          <a:lstStyle/>
          <a:p>
            <a:pPr>
              <a:lnSpc>
                <a:spcPct val="140000"/>
              </a:lnSpc>
            </a:pPr>
            <a:r>
              <a:rPr lang="en-US" sz="1200" b="1" dirty="0">
                <a:solidFill>
                  <a:srgbClr val="C87D59"/>
                </a:solidFill>
                <a:latin typeface="Quattrocento Sans" pitchFamily="34" charset="0"/>
                <a:ea typeface="Quattrocento Sans" pitchFamily="34" charset="-122"/>
                <a:cs typeface="Quattrocento Sans" pitchFamily="34" charset="-120"/>
              </a:rPr>
              <a:t>Critical Gap:</a:t>
            </a:r>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 The Indian buyer needed guidance on skin type compatibility, ingredient analysis, and regimen building. General platforms failed because they prioritized transaction volume over consumer education.</a:t>
            </a:r>
            <a:endParaRPr lang="en-US" sz="1600" dirty="0"/>
          </a:p>
        </p:txBody>
      </p:sp>
    </p:spTree>
  </p:cSld>
  <p:clrMapOvr>
    <a:masterClrMapping/>
  </p:clrMapOvr>
  <p:transition>
    <p:fade/>
    <p:spd val="med"/>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81000" y="381000"/>
            <a:ext cx="11487150" cy="152400"/>
          </a:xfrm>
          <a:prstGeom prst="rect">
            <a:avLst/>
          </a:prstGeom>
          <a:noFill/>
          <a:ln/>
        </p:spPr>
        <p:txBody>
          <a:bodyPr wrap="square" lIns="0" tIns="0" rIns="0" bIns="0" rtlCol="0" anchor="ctr"/>
          <a:lstStyle/>
          <a:p>
            <a:pPr>
              <a:lnSpc>
                <a:spcPct val="110000"/>
              </a:lnSpc>
            </a:pPr>
            <a:r>
              <a:rPr lang="en-US" sz="900" b="1" spc="225" kern="0" dirty="0">
                <a:solidFill>
                  <a:srgbClr val="C87D59"/>
                </a:solidFill>
                <a:latin typeface="Quattrocento Sans" pitchFamily="34" charset="0"/>
                <a:ea typeface="Quattrocento Sans" pitchFamily="34" charset="-122"/>
                <a:cs typeface="Quattrocento Sans" pitchFamily="34" charset="-120"/>
              </a:rPr>
              <a:t>Consumer Psychology</a:t>
            </a:r>
            <a:endParaRPr lang="en-US" sz="1600" dirty="0"/>
          </a:p>
        </p:txBody>
      </p:sp>
      <p:sp>
        <p:nvSpPr>
          <p:cNvPr id="3" name="Text 1"/>
          <p:cNvSpPr/>
          <p:nvPr/>
        </p:nvSpPr>
        <p:spPr>
          <a:xfrm>
            <a:off x="381000" y="609600"/>
            <a:ext cx="11601450" cy="381000"/>
          </a:xfrm>
          <a:prstGeom prst="rect">
            <a:avLst/>
          </a:prstGeom>
          <a:noFill/>
          <a:ln/>
        </p:spPr>
        <p:txBody>
          <a:bodyPr wrap="square" lIns="0" tIns="0" rIns="0" bIns="0" rtlCol="0" anchor="ctr"/>
          <a:lstStyle/>
          <a:p>
            <a:pPr>
              <a:lnSpc>
                <a:spcPct val="90000"/>
              </a:lnSpc>
            </a:pPr>
            <a:r>
              <a:rPr lang="en-US" sz="2700" b="1" dirty="0">
                <a:solidFill>
                  <a:srgbClr val="5A4C42"/>
                </a:solidFill>
                <a:latin typeface="Oranienbaum" pitchFamily="34" charset="0"/>
                <a:ea typeface="Oranienbaum" pitchFamily="34" charset="-122"/>
                <a:cs typeface="Oranienbaum" pitchFamily="34" charset="-120"/>
              </a:rPr>
              <a:t>Trust Levels: General E-commerce vs. Nykaa</a:t>
            </a:r>
            <a:endParaRPr lang="en-US" sz="1600" dirty="0"/>
          </a:p>
        </p:txBody>
      </p:sp>
      <p:sp>
        <p:nvSpPr>
          <p:cNvPr id="4" name="Shape 2"/>
          <p:cNvSpPr/>
          <p:nvPr/>
        </p:nvSpPr>
        <p:spPr>
          <a:xfrm>
            <a:off x="381000" y="1181100"/>
            <a:ext cx="6905625" cy="4953000"/>
          </a:xfrm>
          <a:custGeom>
            <a:avLst/>
            <a:gdLst/>
            <a:ahLst/>
            <a:cxnLst/>
            <a:rect l="l" t="t" r="r" b="b"/>
            <a:pathLst>
              <a:path w="6905625" h="4953000">
                <a:moveTo>
                  <a:pt x="76177" y="0"/>
                </a:moveTo>
                <a:lnTo>
                  <a:pt x="6829448" y="0"/>
                </a:lnTo>
                <a:cubicBezTo>
                  <a:pt x="6871519" y="0"/>
                  <a:pt x="6905625" y="34106"/>
                  <a:pt x="6905625" y="76177"/>
                </a:cubicBezTo>
                <a:lnTo>
                  <a:pt x="6905625" y="4876823"/>
                </a:lnTo>
                <a:cubicBezTo>
                  <a:pt x="6905625" y="4918894"/>
                  <a:pt x="6871519" y="4953000"/>
                  <a:pt x="6829448" y="4953000"/>
                </a:cubicBezTo>
                <a:lnTo>
                  <a:pt x="76177" y="4953000"/>
                </a:lnTo>
                <a:cubicBezTo>
                  <a:pt x="34106" y="4953000"/>
                  <a:pt x="0" y="4918894"/>
                  <a:pt x="0" y="4876823"/>
                </a:cubicBezTo>
                <a:lnTo>
                  <a:pt x="0" y="76177"/>
                </a:lnTo>
                <a:cubicBezTo>
                  <a:pt x="0" y="34134"/>
                  <a:pt x="34134" y="0"/>
                  <a:pt x="76177" y="0"/>
                </a:cubicBezTo>
                <a:close/>
              </a:path>
            </a:pathLst>
          </a:custGeom>
          <a:solidFill>
            <a:srgbClr val="FFFFFF"/>
          </a:solidFill>
          <a:ln/>
          <a:effectLst>
            <a:outerShdw sx="100000" sy="100000" kx="0" ky="0" algn="bl" rotWithShape="0" blurRad="28575" dist="9525" dir="5400000">
              <a:srgbClr val="000000">
                <a:alpha val="10196"/>
              </a:srgbClr>
            </a:outerShdw>
          </a:effectLst>
        </p:spPr>
      </p:sp>
      <p:sp>
        <p:nvSpPr>
          <p:cNvPr id="5" name="Text 3"/>
          <p:cNvSpPr/>
          <p:nvPr/>
        </p:nvSpPr>
        <p:spPr>
          <a:xfrm>
            <a:off x="561975" y="1409700"/>
            <a:ext cx="6543675" cy="266700"/>
          </a:xfrm>
          <a:prstGeom prst="rect">
            <a:avLst/>
          </a:prstGeom>
          <a:noFill/>
          <a:ln/>
        </p:spPr>
        <p:txBody>
          <a:bodyPr wrap="square" lIns="0" tIns="0" rIns="0" bIns="0" rtlCol="0" anchor="ctr"/>
          <a:lstStyle/>
          <a:p>
            <a:pPr algn="ctr">
              <a:lnSpc>
                <a:spcPct val="120000"/>
              </a:lnSpc>
            </a:pPr>
            <a:r>
              <a:rPr lang="en-US" sz="1500" b="1" dirty="0">
                <a:solidFill>
                  <a:srgbClr val="5A4C42"/>
                </a:solidFill>
                <a:latin typeface="Oranienbaum" pitchFamily="34" charset="0"/>
                <a:ea typeface="Oranienbaum" pitchFamily="34" charset="-122"/>
                <a:cs typeface="Oranienbaum" pitchFamily="34" charset="-120"/>
              </a:rPr>
              <a:t>Consumer Trust Comparison</a:t>
            </a:r>
            <a:endParaRPr lang="en-US" sz="1600" dirty="0"/>
          </a:p>
        </p:txBody>
      </p:sp>
      <p:sp>
        <p:nvSpPr>
          <p:cNvPr id="6" name="Text 4"/>
          <p:cNvSpPr/>
          <p:nvPr/>
        </p:nvSpPr>
        <p:spPr>
          <a:xfrm>
            <a:off x="576263" y="1752600"/>
            <a:ext cx="6515100" cy="190500"/>
          </a:xfrm>
          <a:prstGeom prst="rect">
            <a:avLst/>
          </a:prstGeom>
          <a:noFill/>
          <a:ln/>
        </p:spPr>
        <p:txBody>
          <a:bodyPr wrap="square" lIns="0" tIns="0" rIns="0" bIns="0" rtlCol="0" anchor="ctr"/>
          <a:lstStyle/>
          <a:p>
            <a:pPr algn="ctr">
              <a:lnSpc>
                <a:spcPct val="120000"/>
              </a:lnSpc>
            </a:pPr>
            <a:r>
              <a:rPr lang="en-US" sz="1050" dirty="0">
                <a:solidFill>
                  <a:srgbClr val="A79A8F"/>
                </a:solidFill>
                <a:latin typeface="Quattrocento Sans" pitchFamily="34" charset="0"/>
                <a:ea typeface="Quattrocento Sans" pitchFamily="34" charset="-122"/>
                <a:cs typeface="Quattrocento Sans" pitchFamily="34" charset="-120"/>
              </a:rPr>
              <a:t>Why 60% of Indian beauty buyers avoided horizontal marketplaces</a:t>
            </a:r>
            <a:endParaRPr lang="en-US" sz="1600" dirty="0"/>
          </a:p>
        </p:txBody>
      </p:sp>
      <p:pic>
        <p:nvPicPr>
          <p:cNvPr id="7" name="Image 0" descr="https://kimi-img.moonshot.cn/pub/slides/26-02-15-10:22:42-d68irsmahlm4fun45sv0.png">    </p:cNvPr>
          <p:cNvPicPr>
            <a:picLocks noChangeAspect="1"/>
          </p:cNvPicPr>
          <p:nvPr/>
        </p:nvPicPr>
        <p:blipFill>
          <a:blip r:embed="rId1"/>
          <a:srcRect l="0" r="0" t="25" b="25"/>
          <a:stretch/>
        </p:blipFill>
        <p:spPr>
          <a:xfrm>
            <a:off x="609600" y="2095500"/>
            <a:ext cx="6448425" cy="3810000"/>
          </a:xfrm>
          <a:prstGeom prst="roundRect">
            <a:avLst>
              <a:gd name="adj" fmla="val 0"/>
            </a:avLst>
          </a:prstGeom>
        </p:spPr>
      </p:pic>
      <p:sp>
        <p:nvSpPr>
          <p:cNvPr id="8" name="Shape 5"/>
          <p:cNvSpPr/>
          <p:nvPr/>
        </p:nvSpPr>
        <p:spPr>
          <a:xfrm>
            <a:off x="7515225" y="1181100"/>
            <a:ext cx="4295775" cy="3152775"/>
          </a:xfrm>
          <a:custGeom>
            <a:avLst/>
            <a:gdLst/>
            <a:ahLst/>
            <a:cxnLst/>
            <a:rect l="l" t="t" r="r" b="b"/>
            <a:pathLst>
              <a:path w="4295775" h="3152775">
                <a:moveTo>
                  <a:pt x="76203" y="0"/>
                </a:moveTo>
                <a:lnTo>
                  <a:pt x="4219572" y="0"/>
                </a:lnTo>
                <a:cubicBezTo>
                  <a:pt x="4261658" y="0"/>
                  <a:pt x="4295775" y="34117"/>
                  <a:pt x="4295775" y="76203"/>
                </a:cubicBezTo>
                <a:lnTo>
                  <a:pt x="4295775" y="3076572"/>
                </a:lnTo>
                <a:cubicBezTo>
                  <a:pt x="4295775" y="3118658"/>
                  <a:pt x="4261658" y="3152775"/>
                  <a:pt x="4219572" y="3152775"/>
                </a:cubicBezTo>
                <a:lnTo>
                  <a:pt x="76203" y="3152775"/>
                </a:lnTo>
                <a:cubicBezTo>
                  <a:pt x="34117" y="3152775"/>
                  <a:pt x="0" y="3118658"/>
                  <a:pt x="0" y="3076572"/>
                </a:cubicBezTo>
                <a:lnTo>
                  <a:pt x="0" y="76203"/>
                </a:lnTo>
                <a:cubicBezTo>
                  <a:pt x="0" y="34117"/>
                  <a:pt x="34117" y="0"/>
                  <a:pt x="76203" y="0"/>
                </a:cubicBezTo>
                <a:close/>
              </a:path>
            </a:pathLst>
          </a:custGeom>
          <a:solidFill>
            <a:srgbClr val="5A4C42"/>
          </a:solidFill>
          <a:ln/>
        </p:spPr>
      </p:sp>
      <p:sp>
        <p:nvSpPr>
          <p:cNvPr id="9" name="Text 6"/>
          <p:cNvSpPr/>
          <p:nvPr/>
        </p:nvSpPr>
        <p:spPr>
          <a:xfrm>
            <a:off x="7705725" y="1371600"/>
            <a:ext cx="4010025" cy="266700"/>
          </a:xfrm>
          <a:prstGeom prst="rect">
            <a:avLst/>
          </a:prstGeom>
          <a:noFill/>
          <a:ln/>
        </p:spPr>
        <p:txBody>
          <a:bodyPr wrap="square" lIns="0" tIns="0" rIns="0" bIns="0" rtlCol="0" anchor="ctr"/>
          <a:lstStyle/>
          <a:p>
            <a:pPr>
              <a:lnSpc>
                <a:spcPct val="120000"/>
              </a:lnSpc>
            </a:pPr>
            <a:r>
              <a:rPr lang="en-US" sz="1500" b="1" dirty="0">
                <a:solidFill>
                  <a:srgbClr val="FFFFFF"/>
                </a:solidFill>
                <a:latin typeface="Oranienbaum" pitchFamily="34" charset="0"/>
                <a:ea typeface="Oranienbaum" pitchFamily="34" charset="-122"/>
                <a:cs typeface="Oranienbaum" pitchFamily="34" charset="-120"/>
              </a:rPr>
              <a:t>Trust Gap Analysis</a:t>
            </a:r>
            <a:endParaRPr lang="en-US" sz="1600" dirty="0"/>
          </a:p>
        </p:txBody>
      </p:sp>
      <p:sp>
        <p:nvSpPr>
          <p:cNvPr id="10" name="Shape 7"/>
          <p:cNvSpPr/>
          <p:nvPr/>
        </p:nvSpPr>
        <p:spPr>
          <a:xfrm>
            <a:off x="7705725" y="2174875"/>
            <a:ext cx="3914775" cy="6350"/>
          </a:xfrm>
          <a:custGeom>
            <a:avLst/>
            <a:gdLst/>
            <a:ahLst/>
            <a:cxnLst/>
            <a:rect l="l" t="t" r="r" b="b"/>
            <a:pathLst>
              <a:path w="3914775" h="6350">
                <a:moveTo>
                  <a:pt x="0" y="0"/>
                </a:moveTo>
                <a:lnTo>
                  <a:pt x="3914775" y="0"/>
                </a:lnTo>
                <a:lnTo>
                  <a:pt x="3914775" y="6350"/>
                </a:lnTo>
                <a:lnTo>
                  <a:pt x="0" y="6350"/>
                </a:lnTo>
                <a:lnTo>
                  <a:pt x="0" y="0"/>
                </a:lnTo>
                <a:close/>
              </a:path>
            </a:pathLst>
          </a:custGeom>
          <a:solidFill>
            <a:srgbClr val="FFFFFF">
              <a:alpha val="20000"/>
            </a:srgbClr>
          </a:solidFill>
          <a:ln/>
        </p:spPr>
      </p:sp>
      <p:sp>
        <p:nvSpPr>
          <p:cNvPr id="11" name="Text 8"/>
          <p:cNvSpPr/>
          <p:nvPr/>
        </p:nvSpPr>
        <p:spPr>
          <a:xfrm>
            <a:off x="7705725" y="1828800"/>
            <a:ext cx="1190625"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Quattrocento Sans" pitchFamily="34" charset="0"/>
                <a:ea typeface="Quattrocento Sans" pitchFamily="34" charset="-122"/>
                <a:cs typeface="Quattrocento Sans" pitchFamily="34" charset="-120"/>
              </a:rPr>
              <a:t>Authenticity Gap</a:t>
            </a:r>
            <a:endParaRPr lang="en-US" sz="1600" dirty="0"/>
          </a:p>
        </p:txBody>
      </p:sp>
      <p:sp>
        <p:nvSpPr>
          <p:cNvPr id="12" name="Text 9"/>
          <p:cNvSpPr/>
          <p:nvPr/>
        </p:nvSpPr>
        <p:spPr>
          <a:xfrm>
            <a:off x="10959803" y="1790700"/>
            <a:ext cx="771525" cy="304800"/>
          </a:xfrm>
          <a:prstGeom prst="rect">
            <a:avLst/>
          </a:prstGeom>
          <a:noFill/>
          <a:ln/>
        </p:spPr>
        <p:txBody>
          <a:bodyPr wrap="square" lIns="0" tIns="0" rIns="0" bIns="0" rtlCol="0" anchor="ctr"/>
          <a:lstStyle/>
          <a:p>
            <a:pPr>
              <a:lnSpc>
                <a:spcPct val="110000"/>
              </a:lnSpc>
            </a:pPr>
            <a:r>
              <a:rPr lang="en-US" sz="1800" b="1" dirty="0">
                <a:solidFill>
                  <a:srgbClr val="C87D59"/>
                </a:solidFill>
                <a:latin typeface="Quattrocento Sans" pitchFamily="34" charset="0"/>
                <a:ea typeface="Quattrocento Sans" pitchFamily="34" charset="-122"/>
                <a:cs typeface="Quattrocento Sans" pitchFamily="34" charset="-120"/>
              </a:rPr>
              <a:t>57 pts</a:t>
            </a:r>
            <a:endParaRPr lang="en-US" sz="1600" dirty="0"/>
          </a:p>
        </p:txBody>
      </p:sp>
      <p:sp>
        <p:nvSpPr>
          <p:cNvPr id="13" name="Shape 10"/>
          <p:cNvSpPr/>
          <p:nvPr/>
        </p:nvSpPr>
        <p:spPr>
          <a:xfrm>
            <a:off x="7705725" y="2676528"/>
            <a:ext cx="3914775" cy="6350"/>
          </a:xfrm>
          <a:custGeom>
            <a:avLst/>
            <a:gdLst/>
            <a:ahLst/>
            <a:cxnLst/>
            <a:rect l="l" t="t" r="r" b="b"/>
            <a:pathLst>
              <a:path w="3914775" h="6350">
                <a:moveTo>
                  <a:pt x="0" y="0"/>
                </a:moveTo>
                <a:lnTo>
                  <a:pt x="3914775" y="0"/>
                </a:lnTo>
                <a:lnTo>
                  <a:pt x="3914775" y="6350"/>
                </a:lnTo>
                <a:lnTo>
                  <a:pt x="0" y="6350"/>
                </a:lnTo>
                <a:lnTo>
                  <a:pt x="0" y="0"/>
                </a:lnTo>
                <a:close/>
              </a:path>
            </a:pathLst>
          </a:custGeom>
          <a:solidFill>
            <a:srgbClr val="FFFFFF">
              <a:alpha val="20000"/>
            </a:srgbClr>
          </a:solidFill>
          <a:ln/>
        </p:spPr>
      </p:sp>
      <p:sp>
        <p:nvSpPr>
          <p:cNvPr id="14" name="Text 11"/>
          <p:cNvSpPr/>
          <p:nvPr/>
        </p:nvSpPr>
        <p:spPr>
          <a:xfrm>
            <a:off x="7705725" y="2330453"/>
            <a:ext cx="1314450"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Quattrocento Sans" pitchFamily="34" charset="0"/>
                <a:ea typeface="Quattrocento Sans" pitchFamily="34" charset="-122"/>
                <a:cs typeface="Quattrocento Sans" pitchFamily="34" charset="-120"/>
              </a:rPr>
              <a:t>Expiry Confidence</a:t>
            </a:r>
            <a:endParaRPr lang="en-US" sz="1600" dirty="0"/>
          </a:p>
        </p:txBody>
      </p:sp>
      <p:sp>
        <p:nvSpPr>
          <p:cNvPr id="15" name="Text 12"/>
          <p:cNvSpPr/>
          <p:nvPr/>
        </p:nvSpPr>
        <p:spPr>
          <a:xfrm>
            <a:off x="10959803" y="2292353"/>
            <a:ext cx="771525" cy="304800"/>
          </a:xfrm>
          <a:prstGeom prst="rect">
            <a:avLst/>
          </a:prstGeom>
          <a:noFill/>
          <a:ln/>
        </p:spPr>
        <p:txBody>
          <a:bodyPr wrap="square" lIns="0" tIns="0" rIns="0" bIns="0" rtlCol="0" anchor="ctr"/>
          <a:lstStyle/>
          <a:p>
            <a:pPr>
              <a:lnSpc>
                <a:spcPct val="110000"/>
              </a:lnSpc>
            </a:pPr>
            <a:r>
              <a:rPr lang="en-US" sz="1800" b="1" dirty="0">
                <a:solidFill>
                  <a:srgbClr val="C87D59"/>
                </a:solidFill>
                <a:latin typeface="Quattrocento Sans" pitchFamily="34" charset="0"/>
                <a:ea typeface="Quattrocento Sans" pitchFamily="34" charset="-122"/>
                <a:cs typeface="Quattrocento Sans" pitchFamily="34" charset="-120"/>
              </a:rPr>
              <a:t>67 pts</a:t>
            </a:r>
            <a:endParaRPr lang="en-US" sz="1600" dirty="0"/>
          </a:p>
        </p:txBody>
      </p:sp>
      <p:sp>
        <p:nvSpPr>
          <p:cNvPr id="16" name="Shape 13"/>
          <p:cNvSpPr/>
          <p:nvPr/>
        </p:nvSpPr>
        <p:spPr>
          <a:xfrm>
            <a:off x="7705725" y="3178177"/>
            <a:ext cx="3914775" cy="6350"/>
          </a:xfrm>
          <a:custGeom>
            <a:avLst/>
            <a:gdLst/>
            <a:ahLst/>
            <a:cxnLst/>
            <a:rect l="l" t="t" r="r" b="b"/>
            <a:pathLst>
              <a:path w="3914775" h="6350">
                <a:moveTo>
                  <a:pt x="0" y="0"/>
                </a:moveTo>
                <a:lnTo>
                  <a:pt x="3914775" y="0"/>
                </a:lnTo>
                <a:lnTo>
                  <a:pt x="3914775" y="6350"/>
                </a:lnTo>
                <a:lnTo>
                  <a:pt x="0" y="6350"/>
                </a:lnTo>
                <a:lnTo>
                  <a:pt x="0" y="0"/>
                </a:lnTo>
                <a:close/>
              </a:path>
            </a:pathLst>
          </a:custGeom>
          <a:solidFill>
            <a:srgbClr val="FFFFFF">
              <a:alpha val="20000"/>
            </a:srgbClr>
          </a:solidFill>
          <a:ln/>
        </p:spPr>
      </p:sp>
      <p:sp>
        <p:nvSpPr>
          <p:cNvPr id="17" name="Text 14"/>
          <p:cNvSpPr/>
          <p:nvPr/>
        </p:nvSpPr>
        <p:spPr>
          <a:xfrm>
            <a:off x="7705725" y="2832102"/>
            <a:ext cx="1009650"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Quattrocento Sans" pitchFamily="34" charset="0"/>
                <a:ea typeface="Quattrocento Sans" pitchFamily="34" charset="-122"/>
                <a:cs typeface="Quattrocento Sans" pitchFamily="34" charset="-120"/>
              </a:rPr>
              <a:t>Transparency</a:t>
            </a:r>
            <a:endParaRPr lang="en-US" sz="1600" dirty="0"/>
          </a:p>
        </p:txBody>
      </p:sp>
      <p:sp>
        <p:nvSpPr>
          <p:cNvPr id="18" name="Text 15"/>
          <p:cNvSpPr/>
          <p:nvPr/>
        </p:nvSpPr>
        <p:spPr>
          <a:xfrm>
            <a:off x="10959803" y="2794002"/>
            <a:ext cx="771525" cy="304800"/>
          </a:xfrm>
          <a:prstGeom prst="rect">
            <a:avLst/>
          </a:prstGeom>
          <a:noFill/>
          <a:ln/>
        </p:spPr>
        <p:txBody>
          <a:bodyPr wrap="square" lIns="0" tIns="0" rIns="0" bIns="0" rtlCol="0" anchor="ctr"/>
          <a:lstStyle/>
          <a:p>
            <a:pPr>
              <a:lnSpc>
                <a:spcPct val="110000"/>
              </a:lnSpc>
            </a:pPr>
            <a:r>
              <a:rPr lang="en-US" sz="1800" b="1" dirty="0">
                <a:solidFill>
                  <a:srgbClr val="C87D59"/>
                </a:solidFill>
                <a:latin typeface="Quattrocento Sans" pitchFamily="34" charset="0"/>
                <a:ea typeface="Quattrocento Sans" pitchFamily="34" charset="-122"/>
                <a:cs typeface="Quattrocento Sans" pitchFamily="34" charset="-120"/>
              </a:rPr>
              <a:t>66 pts</a:t>
            </a:r>
            <a:endParaRPr lang="en-US" sz="1600" dirty="0"/>
          </a:p>
        </p:txBody>
      </p:sp>
      <p:sp>
        <p:nvSpPr>
          <p:cNvPr id="19" name="Shape 16"/>
          <p:cNvSpPr/>
          <p:nvPr/>
        </p:nvSpPr>
        <p:spPr>
          <a:xfrm>
            <a:off x="7705725" y="3679825"/>
            <a:ext cx="3914775" cy="6350"/>
          </a:xfrm>
          <a:custGeom>
            <a:avLst/>
            <a:gdLst/>
            <a:ahLst/>
            <a:cxnLst/>
            <a:rect l="l" t="t" r="r" b="b"/>
            <a:pathLst>
              <a:path w="3914775" h="6350">
                <a:moveTo>
                  <a:pt x="0" y="0"/>
                </a:moveTo>
                <a:lnTo>
                  <a:pt x="3914775" y="0"/>
                </a:lnTo>
                <a:lnTo>
                  <a:pt x="3914775" y="6350"/>
                </a:lnTo>
                <a:lnTo>
                  <a:pt x="0" y="6350"/>
                </a:lnTo>
                <a:lnTo>
                  <a:pt x="0" y="0"/>
                </a:lnTo>
                <a:close/>
              </a:path>
            </a:pathLst>
          </a:custGeom>
          <a:solidFill>
            <a:srgbClr val="FFFFFF">
              <a:alpha val="20000"/>
            </a:srgbClr>
          </a:solidFill>
          <a:ln/>
        </p:spPr>
      </p:sp>
      <p:sp>
        <p:nvSpPr>
          <p:cNvPr id="20" name="Text 17"/>
          <p:cNvSpPr/>
          <p:nvPr/>
        </p:nvSpPr>
        <p:spPr>
          <a:xfrm>
            <a:off x="7705725" y="3333750"/>
            <a:ext cx="1066800" cy="228600"/>
          </a:xfrm>
          <a:prstGeom prst="rect">
            <a:avLst/>
          </a:prstGeom>
          <a:noFill/>
          <a:ln/>
        </p:spPr>
        <p:txBody>
          <a:bodyPr wrap="square" lIns="0" tIns="0" rIns="0" bIns="0" rtlCol="0" anchor="ctr"/>
          <a:lstStyle/>
          <a:p>
            <a:pPr>
              <a:lnSpc>
                <a:spcPct val="130000"/>
              </a:lnSpc>
            </a:pPr>
            <a:r>
              <a:rPr lang="en-US" sz="1200" dirty="0">
                <a:solidFill>
                  <a:srgbClr val="FFFFFF"/>
                </a:solidFill>
                <a:latin typeface="Quattrocento Sans" pitchFamily="34" charset="0"/>
                <a:ea typeface="Quattrocento Sans" pitchFamily="34" charset="-122"/>
                <a:cs typeface="Quattrocento Sans" pitchFamily="34" charset="-120"/>
              </a:rPr>
              <a:t>Skin Guidance</a:t>
            </a:r>
            <a:endParaRPr lang="en-US" sz="1600" dirty="0"/>
          </a:p>
        </p:txBody>
      </p:sp>
      <p:sp>
        <p:nvSpPr>
          <p:cNvPr id="21" name="Text 18"/>
          <p:cNvSpPr/>
          <p:nvPr/>
        </p:nvSpPr>
        <p:spPr>
          <a:xfrm>
            <a:off x="10959803" y="3295650"/>
            <a:ext cx="771525" cy="304800"/>
          </a:xfrm>
          <a:prstGeom prst="rect">
            <a:avLst/>
          </a:prstGeom>
          <a:noFill/>
          <a:ln/>
        </p:spPr>
        <p:txBody>
          <a:bodyPr wrap="square" lIns="0" tIns="0" rIns="0" bIns="0" rtlCol="0" anchor="ctr"/>
          <a:lstStyle/>
          <a:p>
            <a:pPr>
              <a:lnSpc>
                <a:spcPct val="110000"/>
              </a:lnSpc>
            </a:pPr>
            <a:r>
              <a:rPr lang="en-US" sz="1800" b="1" dirty="0">
                <a:solidFill>
                  <a:srgbClr val="C87D59"/>
                </a:solidFill>
                <a:latin typeface="Quattrocento Sans" pitchFamily="34" charset="0"/>
                <a:ea typeface="Quattrocento Sans" pitchFamily="34" charset="-122"/>
                <a:cs typeface="Quattrocento Sans" pitchFamily="34" charset="-120"/>
              </a:rPr>
              <a:t>70 pts</a:t>
            </a:r>
            <a:endParaRPr lang="en-US" sz="1600" dirty="0"/>
          </a:p>
        </p:txBody>
      </p:sp>
      <p:sp>
        <p:nvSpPr>
          <p:cNvPr id="22" name="Text 19"/>
          <p:cNvSpPr/>
          <p:nvPr/>
        </p:nvSpPr>
        <p:spPr>
          <a:xfrm>
            <a:off x="7705725" y="3854453"/>
            <a:ext cx="1019175" cy="228600"/>
          </a:xfrm>
          <a:prstGeom prst="rect">
            <a:avLst/>
          </a:prstGeom>
          <a:noFill/>
          <a:ln/>
        </p:spPr>
        <p:txBody>
          <a:bodyPr wrap="square" lIns="0" tIns="0" rIns="0" bIns="0" rtlCol="0" anchor="ctr"/>
          <a:lstStyle/>
          <a:p>
            <a:pPr>
              <a:lnSpc>
                <a:spcPct val="130000"/>
              </a:lnSpc>
            </a:pPr>
            <a:r>
              <a:rPr lang="en-US" sz="1200" b="1" dirty="0">
                <a:solidFill>
                  <a:srgbClr val="FFFFFF"/>
                </a:solidFill>
                <a:latin typeface="Quattrocento Sans" pitchFamily="34" charset="0"/>
                <a:ea typeface="Quattrocento Sans" pitchFamily="34" charset="-122"/>
                <a:cs typeface="Quattrocento Sans" pitchFamily="34" charset="-120"/>
              </a:rPr>
              <a:t>Overall Trust</a:t>
            </a:r>
            <a:endParaRPr lang="en-US" sz="1600" dirty="0"/>
          </a:p>
        </p:txBody>
      </p:sp>
      <p:sp>
        <p:nvSpPr>
          <p:cNvPr id="23" name="Text 20"/>
          <p:cNvSpPr/>
          <p:nvPr/>
        </p:nvSpPr>
        <p:spPr>
          <a:xfrm>
            <a:off x="10794604" y="3797303"/>
            <a:ext cx="971550" cy="342900"/>
          </a:xfrm>
          <a:prstGeom prst="rect">
            <a:avLst/>
          </a:prstGeom>
          <a:noFill/>
          <a:ln/>
        </p:spPr>
        <p:txBody>
          <a:bodyPr wrap="square" lIns="0" tIns="0" rIns="0" bIns="0" rtlCol="0" anchor="ctr"/>
          <a:lstStyle/>
          <a:p>
            <a:pPr>
              <a:lnSpc>
                <a:spcPct val="100000"/>
              </a:lnSpc>
            </a:pPr>
            <a:r>
              <a:rPr lang="en-US" sz="2250" b="1" dirty="0">
                <a:solidFill>
                  <a:srgbClr val="C87D59"/>
                </a:solidFill>
                <a:latin typeface="Quattrocento Sans" pitchFamily="34" charset="0"/>
                <a:ea typeface="Quattrocento Sans" pitchFamily="34" charset="-122"/>
                <a:cs typeface="Quattrocento Sans" pitchFamily="34" charset="-120"/>
              </a:rPr>
              <a:t>50 pts</a:t>
            </a:r>
            <a:endParaRPr lang="en-US" sz="1600" dirty="0"/>
          </a:p>
        </p:txBody>
      </p:sp>
      <p:sp>
        <p:nvSpPr>
          <p:cNvPr id="24" name="Shape 21"/>
          <p:cNvSpPr/>
          <p:nvPr/>
        </p:nvSpPr>
        <p:spPr>
          <a:xfrm>
            <a:off x="7534275" y="4483103"/>
            <a:ext cx="4276725" cy="1790700"/>
          </a:xfrm>
          <a:custGeom>
            <a:avLst/>
            <a:gdLst/>
            <a:ahLst/>
            <a:cxnLst/>
            <a:rect l="l" t="t" r="r" b="b"/>
            <a:pathLst>
              <a:path w="4276725" h="1790700">
                <a:moveTo>
                  <a:pt x="38100" y="0"/>
                </a:moveTo>
                <a:lnTo>
                  <a:pt x="4200531" y="0"/>
                </a:lnTo>
                <a:cubicBezTo>
                  <a:pt x="4242583" y="0"/>
                  <a:pt x="4276725" y="34142"/>
                  <a:pt x="4276725" y="76194"/>
                </a:cubicBezTo>
                <a:lnTo>
                  <a:pt x="4276725" y="1714506"/>
                </a:lnTo>
                <a:cubicBezTo>
                  <a:pt x="4276725" y="1756587"/>
                  <a:pt x="4242612" y="1790700"/>
                  <a:pt x="4200531" y="1790700"/>
                </a:cubicBezTo>
                <a:lnTo>
                  <a:pt x="38100" y="1790700"/>
                </a:lnTo>
                <a:cubicBezTo>
                  <a:pt x="17058" y="1790700"/>
                  <a:pt x="0" y="1773642"/>
                  <a:pt x="0" y="1752600"/>
                </a:cubicBezTo>
                <a:lnTo>
                  <a:pt x="0" y="38100"/>
                </a:lnTo>
                <a:cubicBezTo>
                  <a:pt x="0" y="17072"/>
                  <a:pt x="17072" y="0"/>
                  <a:pt x="38100" y="0"/>
                </a:cubicBezTo>
                <a:close/>
              </a:path>
            </a:pathLst>
          </a:custGeom>
          <a:solidFill>
            <a:srgbClr val="FFFFFF"/>
          </a:solidFill>
          <a:ln/>
          <a:effectLst>
            <a:outerShdw sx="100000" sy="100000" kx="0" ky="0" algn="bl" rotWithShape="0" blurRad="28575" dist="9525" dir="5400000">
              <a:srgbClr val="000000">
                <a:alpha val="10196"/>
              </a:srgbClr>
            </a:outerShdw>
          </a:effectLst>
        </p:spPr>
      </p:sp>
      <p:sp>
        <p:nvSpPr>
          <p:cNvPr id="25" name="Shape 22"/>
          <p:cNvSpPr/>
          <p:nvPr/>
        </p:nvSpPr>
        <p:spPr>
          <a:xfrm>
            <a:off x="7534275" y="4483103"/>
            <a:ext cx="38100" cy="1790700"/>
          </a:xfrm>
          <a:custGeom>
            <a:avLst/>
            <a:gdLst/>
            <a:ahLst/>
            <a:cxnLst/>
            <a:rect l="l" t="t" r="r" b="b"/>
            <a:pathLst>
              <a:path w="38100" h="1790700">
                <a:moveTo>
                  <a:pt x="38100" y="0"/>
                </a:moveTo>
                <a:lnTo>
                  <a:pt x="38100" y="0"/>
                </a:lnTo>
                <a:lnTo>
                  <a:pt x="38100" y="1790700"/>
                </a:lnTo>
                <a:lnTo>
                  <a:pt x="38100" y="1790700"/>
                </a:lnTo>
                <a:cubicBezTo>
                  <a:pt x="17072" y="1790700"/>
                  <a:pt x="0" y="1773628"/>
                  <a:pt x="0" y="1752600"/>
                </a:cubicBezTo>
                <a:lnTo>
                  <a:pt x="0" y="38100"/>
                </a:lnTo>
                <a:cubicBezTo>
                  <a:pt x="0" y="17072"/>
                  <a:pt x="17072" y="0"/>
                  <a:pt x="38100" y="0"/>
                </a:cubicBezTo>
                <a:close/>
              </a:path>
            </a:pathLst>
          </a:custGeom>
          <a:solidFill>
            <a:srgbClr val="C87D59"/>
          </a:solidFill>
          <a:ln/>
        </p:spPr>
      </p:sp>
      <p:sp>
        <p:nvSpPr>
          <p:cNvPr id="26" name="Text 23"/>
          <p:cNvSpPr/>
          <p:nvPr/>
        </p:nvSpPr>
        <p:spPr>
          <a:xfrm>
            <a:off x="7743825" y="4673603"/>
            <a:ext cx="3962400" cy="266700"/>
          </a:xfrm>
          <a:prstGeom prst="rect">
            <a:avLst/>
          </a:prstGeom>
          <a:noFill/>
          <a:ln/>
        </p:spPr>
        <p:txBody>
          <a:bodyPr wrap="square" lIns="0" tIns="0" rIns="0" bIns="0" rtlCol="0" anchor="ctr"/>
          <a:lstStyle/>
          <a:p>
            <a:pPr>
              <a:lnSpc>
                <a:spcPct val="130000"/>
              </a:lnSpc>
            </a:pPr>
            <a:r>
              <a:rPr lang="en-US" sz="1350" b="1" dirty="0">
                <a:solidFill>
                  <a:srgbClr val="5A4C42"/>
                </a:solidFill>
                <a:latin typeface="Oranienbaum" pitchFamily="34" charset="0"/>
                <a:ea typeface="Oranienbaum" pitchFamily="34" charset="-122"/>
                <a:cs typeface="Oranienbaum" pitchFamily="34" charset="-120"/>
              </a:rPr>
              <a:t>Platform Performance</a:t>
            </a:r>
            <a:endParaRPr lang="en-US" sz="1600" dirty="0"/>
          </a:p>
        </p:txBody>
      </p:sp>
      <p:sp>
        <p:nvSpPr>
          <p:cNvPr id="27" name="Text 24"/>
          <p:cNvSpPr/>
          <p:nvPr/>
        </p:nvSpPr>
        <p:spPr>
          <a:xfrm>
            <a:off x="7743825" y="5016503"/>
            <a:ext cx="3952875" cy="495300"/>
          </a:xfrm>
          <a:prstGeom prst="rect">
            <a:avLst/>
          </a:prstGeom>
          <a:noFill/>
          <a:ln/>
        </p:spPr>
        <p:txBody>
          <a:bodyPr wrap="square" lIns="0" tIns="0" rIns="0" bIns="0" rtlCol="0" anchor="ctr"/>
          <a:lstStyle/>
          <a:p>
            <a:pPr>
              <a:lnSpc>
                <a:spcPct val="140000"/>
              </a:lnSpc>
            </a:pPr>
            <a:r>
              <a:rPr lang="en-US" sz="1200" b="1" dirty="0">
                <a:solidFill>
                  <a:srgbClr val="5A4C42"/>
                </a:solidFill>
                <a:latin typeface="Quattrocento Sans" pitchFamily="34" charset="0"/>
                <a:ea typeface="Quattrocento Sans" pitchFamily="34" charset="-122"/>
                <a:cs typeface="Quattrocento Sans" pitchFamily="34" charset="-120"/>
              </a:rPr>
              <a:t>General E-commerce:</a:t>
            </a:r>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 Optimized for infinite variety, structurally unable to curate sellers effectively</a:t>
            </a:r>
            <a:endParaRPr lang="en-US" sz="1600" dirty="0"/>
          </a:p>
        </p:txBody>
      </p:sp>
      <p:sp>
        <p:nvSpPr>
          <p:cNvPr id="28" name="Text 25"/>
          <p:cNvSpPr/>
          <p:nvPr/>
        </p:nvSpPr>
        <p:spPr>
          <a:xfrm>
            <a:off x="7743825" y="5588003"/>
            <a:ext cx="3952875" cy="495300"/>
          </a:xfrm>
          <a:prstGeom prst="rect">
            <a:avLst/>
          </a:prstGeom>
          <a:noFill/>
          <a:ln/>
        </p:spPr>
        <p:txBody>
          <a:bodyPr wrap="square" lIns="0" tIns="0" rIns="0" bIns="0" rtlCol="0" anchor="ctr"/>
          <a:lstStyle/>
          <a:p>
            <a:pPr>
              <a:lnSpc>
                <a:spcPct val="140000"/>
              </a:lnSpc>
            </a:pPr>
            <a:r>
              <a:rPr lang="en-US" sz="1200" b="1" dirty="0">
                <a:solidFill>
                  <a:srgbClr val="C87D59"/>
                </a:solidFill>
                <a:latin typeface="Quattrocento Sans" pitchFamily="34" charset="0"/>
                <a:ea typeface="Quattrocento Sans" pitchFamily="34" charset="-122"/>
                <a:cs typeface="Quattrocento Sans" pitchFamily="34" charset="-120"/>
              </a:rPr>
              <a:t>Nykaa:</a:t>
            </a:r>
            <a:pPr>
              <a:lnSpc>
                <a:spcPct val="140000"/>
              </a:lnSpc>
            </a:pPr>
            <a:r>
              <a:rPr lang="en-US" sz="1200" dirty="0">
                <a:solidFill>
                  <a:srgbClr val="3D352E"/>
                </a:solidFill>
                <a:latin typeface="Quattrocento Sans" pitchFamily="34" charset="0"/>
                <a:ea typeface="Quattrocento Sans" pitchFamily="34" charset="-122"/>
                <a:cs typeface="Quattrocento Sans" pitchFamily="34" charset="-120"/>
              </a:rPr>
              <a:t> Deep category expertise, guaranteed authenticity, personalized guidance</a:t>
            </a:r>
            <a:endParaRPr lang="en-US" sz="1600" dirty="0"/>
          </a:p>
        </p:txBody>
      </p:sp>
    </p:spTree>
  </p:cSld>
  <p:clrMapOvr>
    <a:masterClrMapping/>
  </p:clrMapOvr>
  <p:transition>
    <p:fade/>
    <p:spd val="med"/>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8F5F2"/>
        </a:solidFill>
      </p:bgPr>
    </p:bg>
    <p:spTree>
      <p:nvGrpSpPr>
        <p:cNvPr id="1" name=""/>
        <p:cNvGrpSpPr/>
        <p:nvPr/>
      </p:nvGrpSpPr>
      <p:grpSpPr>
        <a:xfrm>
          <a:off x="0" y="0"/>
          <a:ext cx="0" cy="0"/>
          <a:chOff x="0" y="0"/>
          <a:chExt cx="0" cy="0"/>
        </a:xfrm>
      </p:grpSpPr>
      <p:sp>
        <p:nvSpPr>
          <p:cNvPr id="2" name="Text 0"/>
          <p:cNvSpPr/>
          <p:nvPr/>
        </p:nvSpPr>
        <p:spPr>
          <a:xfrm>
            <a:off x="363398" y="363398"/>
            <a:ext cx="11519714" cy="145359"/>
          </a:xfrm>
          <a:prstGeom prst="rect">
            <a:avLst/>
          </a:prstGeom>
          <a:noFill/>
          <a:ln/>
        </p:spPr>
        <p:txBody>
          <a:bodyPr wrap="square" lIns="0" tIns="0" rIns="0" bIns="0" rtlCol="0" anchor="ctr"/>
          <a:lstStyle/>
          <a:p>
            <a:pPr>
              <a:lnSpc>
                <a:spcPct val="110000"/>
              </a:lnSpc>
            </a:pPr>
            <a:r>
              <a:rPr lang="en-US" sz="858" b="1" spc="215" kern="0" dirty="0">
                <a:solidFill>
                  <a:srgbClr val="C87D59"/>
                </a:solidFill>
                <a:latin typeface="Quattrocento Sans" pitchFamily="34" charset="0"/>
                <a:ea typeface="Quattrocento Sans" pitchFamily="34" charset="-122"/>
                <a:cs typeface="Quattrocento Sans" pitchFamily="34" charset="-120"/>
              </a:rPr>
              <a:t>Consumer Psychology</a:t>
            </a:r>
            <a:endParaRPr lang="en-US" sz="1600" dirty="0"/>
          </a:p>
        </p:txBody>
      </p:sp>
      <p:sp>
        <p:nvSpPr>
          <p:cNvPr id="3" name="Text 1"/>
          <p:cNvSpPr/>
          <p:nvPr/>
        </p:nvSpPr>
        <p:spPr>
          <a:xfrm>
            <a:off x="363398" y="581437"/>
            <a:ext cx="11628733" cy="363398"/>
          </a:xfrm>
          <a:prstGeom prst="rect">
            <a:avLst/>
          </a:prstGeom>
          <a:noFill/>
          <a:ln/>
        </p:spPr>
        <p:txBody>
          <a:bodyPr wrap="square" lIns="0" tIns="0" rIns="0" bIns="0" rtlCol="0" anchor="ctr"/>
          <a:lstStyle/>
          <a:p>
            <a:pPr>
              <a:lnSpc>
                <a:spcPct val="90000"/>
              </a:lnSpc>
            </a:pPr>
            <a:r>
              <a:rPr lang="en-US" sz="2575" b="1" dirty="0">
                <a:solidFill>
                  <a:srgbClr val="5A4C42"/>
                </a:solidFill>
                <a:latin typeface="Oranienbaum" pitchFamily="34" charset="0"/>
                <a:ea typeface="Oranienbaum" pitchFamily="34" charset="-122"/>
                <a:cs typeface="Oranienbaum" pitchFamily="34" charset="-120"/>
              </a:rPr>
              <a:t>The Guidance Imperative: Education as Risk Mitigation</a:t>
            </a:r>
            <a:endParaRPr lang="en-US" sz="1600" dirty="0"/>
          </a:p>
        </p:txBody>
      </p:sp>
      <p:sp>
        <p:nvSpPr>
          <p:cNvPr id="4" name="Shape 2"/>
          <p:cNvSpPr/>
          <p:nvPr/>
        </p:nvSpPr>
        <p:spPr>
          <a:xfrm>
            <a:off x="381568" y="1126534"/>
            <a:ext cx="5605413" cy="2144048"/>
          </a:xfrm>
          <a:custGeom>
            <a:avLst/>
            <a:gdLst/>
            <a:ahLst/>
            <a:cxnLst/>
            <a:rect l="l" t="t" r="r" b="b"/>
            <a:pathLst>
              <a:path w="5605413" h="2144048">
                <a:moveTo>
                  <a:pt x="36340" y="0"/>
                </a:moveTo>
                <a:lnTo>
                  <a:pt x="5532730" y="0"/>
                </a:lnTo>
                <a:cubicBezTo>
                  <a:pt x="5572871" y="0"/>
                  <a:pt x="5605413" y="32541"/>
                  <a:pt x="5605413" y="72683"/>
                </a:cubicBezTo>
                <a:lnTo>
                  <a:pt x="5605413" y="2071364"/>
                </a:lnTo>
                <a:cubicBezTo>
                  <a:pt x="5605413" y="2111479"/>
                  <a:pt x="5572845" y="2144048"/>
                  <a:pt x="5532730" y="2144048"/>
                </a:cubicBezTo>
                <a:lnTo>
                  <a:pt x="36340" y="2144048"/>
                </a:lnTo>
                <a:cubicBezTo>
                  <a:pt x="16270" y="2144048"/>
                  <a:pt x="0" y="2127778"/>
                  <a:pt x="0" y="2107708"/>
                </a:cubicBezTo>
                <a:lnTo>
                  <a:pt x="0" y="36340"/>
                </a:lnTo>
                <a:cubicBezTo>
                  <a:pt x="0" y="16283"/>
                  <a:pt x="16283" y="0"/>
                  <a:pt x="36340" y="0"/>
                </a:cubicBezTo>
                <a:close/>
              </a:path>
            </a:pathLst>
          </a:custGeom>
          <a:solidFill>
            <a:srgbClr val="FFFFFF"/>
          </a:solidFill>
          <a:ln/>
          <a:effectLst>
            <a:outerShdw sx="100000" sy="100000" kx="0" ky="0" algn="bl" rotWithShape="0" blurRad="27255" dist="9085" dir="5400000">
              <a:srgbClr val="000000">
                <a:alpha val="10196"/>
              </a:srgbClr>
            </a:outerShdw>
          </a:effectLst>
        </p:spPr>
      </p:sp>
      <p:sp>
        <p:nvSpPr>
          <p:cNvPr id="5" name="Shape 3"/>
          <p:cNvSpPr/>
          <p:nvPr/>
        </p:nvSpPr>
        <p:spPr>
          <a:xfrm>
            <a:off x="381568" y="1126534"/>
            <a:ext cx="36340" cy="2144048"/>
          </a:xfrm>
          <a:custGeom>
            <a:avLst/>
            <a:gdLst/>
            <a:ahLst/>
            <a:cxnLst/>
            <a:rect l="l" t="t" r="r" b="b"/>
            <a:pathLst>
              <a:path w="36340" h="2144048">
                <a:moveTo>
                  <a:pt x="36340" y="0"/>
                </a:moveTo>
                <a:lnTo>
                  <a:pt x="36340" y="0"/>
                </a:lnTo>
                <a:lnTo>
                  <a:pt x="36340" y="2144048"/>
                </a:lnTo>
                <a:lnTo>
                  <a:pt x="36340" y="2144048"/>
                </a:lnTo>
                <a:cubicBezTo>
                  <a:pt x="16270" y="2144048"/>
                  <a:pt x="0" y="2127778"/>
                  <a:pt x="0" y="2107708"/>
                </a:cubicBezTo>
                <a:lnTo>
                  <a:pt x="0" y="36340"/>
                </a:lnTo>
                <a:cubicBezTo>
                  <a:pt x="0" y="16283"/>
                  <a:pt x="16283" y="0"/>
                  <a:pt x="36340" y="0"/>
                </a:cubicBezTo>
                <a:close/>
              </a:path>
            </a:pathLst>
          </a:custGeom>
          <a:solidFill>
            <a:srgbClr val="C87D59"/>
          </a:solidFill>
          <a:ln/>
        </p:spPr>
      </p:sp>
      <p:sp>
        <p:nvSpPr>
          <p:cNvPr id="6" name="Shape 4"/>
          <p:cNvSpPr/>
          <p:nvPr/>
        </p:nvSpPr>
        <p:spPr>
          <a:xfrm>
            <a:off x="617776" y="1344572"/>
            <a:ext cx="436077" cy="436077"/>
          </a:xfrm>
          <a:custGeom>
            <a:avLst/>
            <a:gdLst/>
            <a:ahLst/>
            <a:cxnLst/>
            <a:rect l="l" t="t" r="r" b="b"/>
            <a:pathLst>
              <a:path w="436077" h="436077">
                <a:moveTo>
                  <a:pt x="218039" y="0"/>
                </a:moveTo>
                <a:lnTo>
                  <a:pt x="218039" y="0"/>
                </a:lnTo>
                <a:cubicBezTo>
                  <a:pt x="338458" y="0"/>
                  <a:pt x="436077" y="97619"/>
                  <a:pt x="436077" y="218039"/>
                </a:cubicBezTo>
                <a:lnTo>
                  <a:pt x="436077" y="218039"/>
                </a:lnTo>
                <a:cubicBezTo>
                  <a:pt x="436077" y="338458"/>
                  <a:pt x="338458" y="436077"/>
                  <a:pt x="218039" y="436077"/>
                </a:cubicBezTo>
                <a:lnTo>
                  <a:pt x="218039" y="436077"/>
                </a:lnTo>
                <a:cubicBezTo>
                  <a:pt x="97619" y="436077"/>
                  <a:pt x="0" y="338458"/>
                  <a:pt x="0" y="218039"/>
                </a:cubicBezTo>
                <a:lnTo>
                  <a:pt x="0" y="218039"/>
                </a:lnTo>
                <a:cubicBezTo>
                  <a:pt x="0" y="97619"/>
                  <a:pt x="97619" y="0"/>
                  <a:pt x="218039" y="0"/>
                </a:cubicBezTo>
                <a:close/>
              </a:path>
            </a:pathLst>
          </a:custGeom>
          <a:solidFill>
            <a:srgbClr val="C87D59">
              <a:alpha val="20000"/>
            </a:srgbClr>
          </a:solidFill>
          <a:ln/>
        </p:spPr>
      </p:sp>
      <p:sp>
        <p:nvSpPr>
          <p:cNvPr id="7" name="Shape 5"/>
          <p:cNvSpPr/>
          <p:nvPr/>
        </p:nvSpPr>
        <p:spPr>
          <a:xfrm>
            <a:off x="744966" y="1471762"/>
            <a:ext cx="181699" cy="181699"/>
          </a:xfrm>
          <a:custGeom>
            <a:avLst/>
            <a:gdLst/>
            <a:ahLst/>
            <a:cxnLst/>
            <a:rect l="l" t="t" r="r" b="b"/>
            <a:pathLst>
              <a:path w="181699" h="181699">
                <a:moveTo>
                  <a:pt x="42586" y="19873"/>
                </a:moveTo>
                <a:cubicBezTo>
                  <a:pt x="42586" y="8908"/>
                  <a:pt x="51493" y="0"/>
                  <a:pt x="62459" y="0"/>
                </a:cubicBezTo>
                <a:lnTo>
                  <a:pt x="70976" y="0"/>
                </a:lnTo>
                <a:cubicBezTo>
                  <a:pt x="77258" y="0"/>
                  <a:pt x="82332" y="5075"/>
                  <a:pt x="82332" y="11356"/>
                </a:cubicBezTo>
                <a:lnTo>
                  <a:pt x="82332" y="170343"/>
                </a:lnTo>
                <a:cubicBezTo>
                  <a:pt x="82332" y="176624"/>
                  <a:pt x="77258" y="181699"/>
                  <a:pt x="70976" y="181699"/>
                </a:cubicBezTo>
                <a:lnTo>
                  <a:pt x="59620" y="181699"/>
                </a:lnTo>
                <a:cubicBezTo>
                  <a:pt x="49045" y="181699"/>
                  <a:pt x="40137" y="174459"/>
                  <a:pt x="37617" y="164665"/>
                </a:cubicBezTo>
                <a:cubicBezTo>
                  <a:pt x="37369" y="164665"/>
                  <a:pt x="37156" y="164665"/>
                  <a:pt x="36908" y="164665"/>
                </a:cubicBezTo>
                <a:cubicBezTo>
                  <a:pt x="21222" y="164665"/>
                  <a:pt x="8517" y="151960"/>
                  <a:pt x="8517" y="136274"/>
                </a:cubicBezTo>
                <a:cubicBezTo>
                  <a:pt x="8517" y="129886"/>
                  <a:pt x="10646" y="123995"/>
                  <a:pt x="14195" y="119240"/>
                </a:cubicBezTo>
                <a:cubicBezTo>
                  <a:pt x="7311" y="114059"/>
                  <a:pt x="2839" y="105825"/>
                  <a:pt x="2839" y="96528"/>
                </a:cubicBezTo>
                <a:cubicBezTo>
                  <a:pt x="2839" y="85562"/>
                  <a:pt x="9085" y="76015"/>
                  <a:pt x="18170" y="71296"/>
                </a:cubicBezTo>
                <a:cubicBezTo>
                  <a:pt x="15650" y="67037"/>
                  <a:pt x="14195" y="62069"/>
                  <a:pt x="14195" y="56781"/>
                </a:cubicBezTo>
                <a:cubicBezTo>
                  <a:pt x="14195" y="41095"/>
                  <a:pt x="26900" y="28390"/>
                  <a:pt x="42586" y="28390"/>
                </a:cubicBezTo>
                <a:lnTo>
                  <a:pt x="42586" y="19873"/>
                </a:lnTo>
                <a:close/>
                <a:moveTo>
                  <a:pt x="139113" y="19873"/>
                </a:moveTo>
                <a:lnTo>
                  <a:pt x="139113" y="28390"/>
                </a:lnTo>
                <a:cubicBezTo>
                  <a:pt x="154799" y="28390"/>
                  <a:pt x="167504" y="41095"/>
                  <a:pt x="167504" y="56781"/>
                </a:cubicBezTo>
                <a:cubicBezTo>
                  <a:pt x="167504" y="62104"/>
                  <a:pt x="166049" y="67072"/>
                  <a:pt x="163529" y="71296"/>
                </a:cubicBezTo>
                <a:cubicBezTo>
                  <a:pt x="172649" y="76015"/>
                  <a:pt x="178860" y="85526"/>
                  <a:pt x="178860" y="96528"/>
                </a:cubicBezTo>
                <a:cubicBezTo>
                  <a:pt x="178860" y="105825"/>
                  <a:pt x="174388" y="114059"/>
                  <a:pt x="167504" y="119240"/>
                </a:cubicBezTo>
                <a:cubicBezTo>
                  <a:pt x="171053" y="123995"/>
                  <a:pt x="173182" y="129886"/>
                  <a:pt x="173182" y="136274"/>
                </a:cubicBezTo>
                <a:cubicBezTo>
                  <a:pt x="173182" y="151960"/>
                  <a:pt x="160477" y="164665"/>
                  <a:pt x="144791" y="164665"/>
                </a:cubicBezTo>
                <a:cubicBezTo>
                  <a:pt x="144543" y="164665"/>
                  <a:pt x="144330" y="164665"/>
                  <a:pt x="144082" y="164665"/>
                </a:cubicBezTo>
                <a:cubicBezTo>
                  <a:pt x="141562" y="174459"/>
                  <a:pt x="132654" y="181699"/>
                  <a:pt x="122079" y="181699"/>
                </a:cubicBezTo>
                <a:lnTo>
                  <a:pt x="110723" y="181699"/>
                </a:lnTo>
                <a:cubicBezTo>
                  <a:pt x="104441" y="181699"/>
                  <a:pt x="99367" y="176624"/>
                  <a:pt x="99367" y="170343"/>
                </a:cubicBezTo>
                <a:lnTo>
                  <a:pt x="99367" y="11356"/>
                </a:lnTo>
                <a:cubicBezTo>
                  <a:pt x="99367" y="5075"/>
                  <a:pt x="104441" y="0"/>
                  <a:pt x="110723" y="0"/>
                </a:cubicBezTo>
                <a:lnTo>
                  <a:pt x="119240" y="0"/>
                </a:lnTo>
                <a:cubicBezTo>
                  <a:pt x="130206" y="0"/>
                  <a:pt x="139113" y="8908"/>
                  <a:pt x="139113" y="19873"/>
                </a:cubicBezTo>
                <a:close/>
              </a:path>
            </a:pathLst>
          </a:custGeom>
          <a:solidFill>
            <a:srgbClr val="C87D59"/>
          </a:solidFill>
          <a:ln/>
        </p:spPr>
      </p:sp>
      <p:sp>
        <p:nvSpPr>
          <p:cNvPr id="8" name="Text 6"/>
          <p:cNvSpPr/>
          <p:nvPr/>
        </p:nvSpPr>
        <p:spPr>
          <a:xfrm>
            <a:off x="1199213" y="1344572"/>
            <a:ext cx="4660578" cy="254379"/>
          </a:xfrm>
          <a:prstGeom prst="rect">
            <a:avLst/>
          </a:prstGeom>
          <a:noFill/>
          <a:ln/>
        </p:spPr>
        <p:txBody>
          <a:bodyPr wrap="square" lIns="0" tIns="0" rIns="0" bIns="0" rtlCol="0" anchor="ctr"/>
          <a:lstStyle/>
          <a:p>
            <a:pPr>
              <a:lnSpc>
                <a:spcPct val="120000"/>
              </a:lnSpc>
            </a:pPr>
            <a:r>
              <a:rPr lang="en-US" sz="1431" b="1" dirty="0">
                <a:solidFill>
                  <a:srgbClr val="5A4C42"/>
                </a:solidFill>
                <a:latin typeface="Oranienbaum" pitchFamily="34" charset="0"/>
                <a:ea typeface="Oranienbaum" pitchFamily="34" charset="-122"/>
                <a:cs typeface="Oranienbaum" pitchFamily="34" charset="-120"/>
              </a:rPr>
              <a:t>The Paradox of Choice</a:t>
            </a:r>
            <a:endParaRPr lang="en-US" sz="1600" dirty="0"/>
          </a:p>
        </p:txBody>
      </p:sp>
      <p:sp>
        <p:nvSpPr>
          <p:cNvPr id="9" name="Text 7"/>
          <p:cNvSpPr/>
          <p:nvPr/>
        </p:nvSpPr>
        <p:spPr>
          <a:xfrm>
            <a:off x="1199213" y="1707970"/>
            <a:ext cx="4642408" cy="1181043"/>
          </a:xfrm>
          <a:prstGeom prst="rect">
            <a:avLst/>
          </a:prstGeom>
          <a:noFill/>
          <a:ln/>
        </p:spPr>
        <p:txBody>
          <a:bodyPr wrap="square" lIns="0" tIns="0" rIns="0" bIns="0" rtlCol="0" anchor="ctr"/>
          <a:lstStyle/>
          <a:p>
            <a:pPr>
              <a:lnSpc>
                <a:spcPct val="140000"/>
              </a:lnSpc>
            </a:pPr>
            <a:r>
              <a:rPr lang="en-US" sz="1145" dirty="0">
                <a:solidFill>
                  <a:srgbClr val="3D352E"/>
                </a:solidFill>
                <a:latin typeface="Quattrocento Sans" pitchFamily="34" charset="0"/>
                <a:ea typeface="Quattrocento Sans" pitchFamily="34" charset="-122"/>
                <a:cs typeface="Quattrocento Sans" pitchFamily="34" charset="-120"/>
              </a:rPr>
              <a:t>The Indian beauty consumer faced a paradox of choice. They encountered hundreds of products with complex active ingredients like retinols, acids, and serums. The cognitive load associated with purchasing decisions increased exponentially as buyers transitioned from basic hygiene to complex multi-step regimens.</a:t>
            </a:r>
            <a:endParaRPr lang="en-US" sz="1600" dirty="0"/>
          </a:p>
        </p:txBody>
      </p:sp>
      <p:sp>
        <p:nvSpPr>
          <p:cNvPr id="10" name="Shape 8"/>
          <p:cNvSpPr/>
          <p:nvPr/>
        </p:nvSpPr>
        <p:spPr>
          <a:xfrm>
            <a:off x="381568" y="3455310"/>
            <a:ext cx="5605413" cy="2144048"/>
          </a:xfrm>
          <a:custGeom>
            <a:avLst/>
            <a:gdLst/>
            <a:ahLst/>
            <a:cxnLst/>
            <a:rect l="l" t="t" r="r" b="b"/>
            <a:pathLst>
              <a:path w="5605413" h="2144048">
                <a:moveTo>
                  <a:pt x="36340" y="0"/>
                </a:moveTo>
                <a:lnTo>
                  <a:pt x="5532730" y="0"/>
                </a:lnTo>
                <a:cubicBezTo>
                  <a:pt x="5572871" y="0"/>
                  <a:pt x="5605413" y="32541"/>
                  <a:pt x="5605413" y="72683"/>
                </a:cubicBezTo>
                <a:lnTo>
                  <a:pt x="5605413" y="2071364"/>
                </a:lnTo>
                <a:cubicBezTo>
                  <a:pt x="5605413" y="2111479"/>
                  <a:pt x="5572845" y="2144048"/>
                  <a:pt x="5532730" y="2144048"/>
                </a:cubicBezTo>
                <a:lnTo>
                  <a:pt x="36340" y="2144048"/>
                </a:lnTo>
                <a:cubicBezTo>
                  <a:pt x="16270" y="2144048"/>
                  <a:pt x="0" y="2127778"/>
                  <a:pt x="0" y="2107708"/>
                </a:cubicBezTo>
                <a:lnTo>
                  <a:pt x="0" y="36340"/>
                </a:lnTo>
                <a:cubicBezTo>
                  <a:pt x="0" y="16283"/>
                  <a:pt x="16283" y="0"/>
                  <a:pt x="36340" y="0"/>
                </a:cubicBezTo>
                <a:close/>
              </a:path>
            </a:pathLst>
          </a:custGeom>
          <a:solidFill>
            <a:srgbClr val="FFFFFF"/>
          </a:solidFill>
          <a:ln/>
          <a:effectLst>
            <a:outerShdw sx="100000" sy="100000" kx="0" ky="0" algn="bl" rotWithShape="0" blurRad="27255" dist="9085" dir="5400000">
              <a:srgbClr val="000000">
                <a:alpha val="10196"/>
              </a:srgbClr>
            </a:outerShdw>
          </a:effectLst>
        </p:spPr>
      </p:sp>
      <p:sp>
        <p:nvSpPr>
          <p:cNvPr id="11" name="Shape 9"/>
          <p:cNvSpPr/>
          <p:nvPr/>
        </p:nvSpPr>
        <p:spPr>
          <a:xfrm>
            <a:off x="381568" y="3455310"/>
            <a:ext cx="36340" cy="2144048"/>
          </a:xfrm>
          <a:custGeom>
            <a:avLst/>
            <a:gdLst/>
            <a:ahLst/>
            <a:cxnLst/>
            <a:rect l="l" t="t" r="r" b="b"/>
            <a:pathLst>
              <a:path w="36340" h="2144048">
                <a:moveTo>
                  <a:pt x="36340" y="0"/>
                </a:moveTo>
                <a:lnTo>
                  <a:pt x="36340" y="0"/>
                </a:lnTo>
                <a:lnTo>
                  <a:pt x="36340" y="2144048"/>
                </a:lnTo>
                <a:lnTo>
                  <a:pt x="36340" y="2144048"/>
                </a:lnTo>
                <a:cubicBezTo>
                  <a:pt x="16270" y="2144048"/>
                  <a:pt x="0" y="2127778"/>
                  <a:pt x="0" y="2107708"/>
                </a:cubicBezTo>
                <a:lnTo>
                  <a:pt x="0" y="36340"/>
                </a:lnTo>
                <a:cubicBezTo>
                  <a:pt x="0" y="16283"/>
                  <a:pt x="16283" y="0"/>
                  <a:pt x="36340" y="0"/>
                </a:cubicBezTo>
                <a:close/>
              </a:path>
            </a:pathLst>
          </a:custGeom>
          <a:solidFill>
            <a:srgbClr val="5A4C42"/>
          </a:solidFill>
          <a:ln/>
        </p:spPr>
      </p:sp>
      <p:sp>
        <p:nvSpPr>
          <p:cNvPr id="12" name="Shape 10"/>
          <p:cNvSpPr/>
          <p:nvPr/>
        </p:nvSpPr>
        <p:spPr>
          <a:xfrm>
            <a:off x="617776" y="3673349"/>
            <a:ext cx="436077" cy="436077"/>
          </a:xfrm>
          <a:custGeom>
            <a:avLst/>
            <a:gdLst/>
            <a:ahLst/>
            <a:cxnLst/>
            <a:rect l="l" t="t" r="r" b="b"/>
            <a:pathLst>
              <a:path w="436077" h="436077">
                <a:moveTo>
                  <a:pt x="218039" y="0"/>
                </a:moveTo>
                <a:lnTo>
                  <a:pt x="218039" y="0"/>
                </a:lnTo>
                <a:cubicBezTo>
                  <a:pt x="338458" y="0"/>
                  <a:pt x="436077" y="97619"/>
                  <a:pt x="436077" y="218039"/>
                </a:cubicBezTo>
                <a:lnTo>
                  <a:pt x="436077" y="218039"/>
                </a:lnTo>
                <a:cubicBezTo>
                  <a:pt x="436077" y="338458"/>
                  <a:pt x="338458" y="436077"/>
                  <a:pt x="218039" y="436077"/>
                </a:cubicBezTo>
                <a:lnTo>
                  <a:pt x="218039" y="436077"/>
                </a:lnTo>
                <a:cubicBezTo>
                  <a:pt x="97619" y="436077"/>
                  <a:pt x="0" y="338458"/>
                  <a:pt x="0" y="218039"/>
                </a:cubicBezTo>
                <a:lnTo>
                  <a:pt x="0" y="218039"/>
                </a:lnTo>
                <a:cubicBezTo>
                  <a:pt x="0" y="97619"/>
                  <a:pt x="97619" y="0"/>
                  <a:pt x="218039" y="0"/>
                </a:cubicBezTo>
                <a:close/>
              </a:path>
            </a:pathLst>
          </a:custGeom>
          <a:solidFill>
            <a:srgbClr val="5A4C42">
              <a:alpha val="20000"/>
            </a:srgbClr>
          </a:solidFill>
          <a:ln/>
        </p:spPr>
      </p:sp>
      <p:sp>
        <p:nvSpPr>
          <p:cNvPr id="13" name="Shape 11"/>
          <p:cNvSpPr/>
          <p:nvPr/>
        </p:nvSpPr>
        <p:spPr>
          <a:xfrm>
            <a:off x="756322" y="3800538"/>
            <a:ext cx="158987" cy="181699"/>
          </a:xfrm>
          <a:custGeom>
            <a:avLst/>
            <a:gdLst/>
            <a:ahLst/>
            <a:cxnLst/>
            <a:rect l="l" t="t" r="r" b="b"/>
            <a:pathLst>
              <a:path w="158987" h="181699">
                <a:moveTo>
                  <a:pt x="79493" y="2839"/>
                </a:moveTo>
                <a:cubicBezTo>
                  <a:pt x="55990" y="2839"/>
                  <a:pt x="36908" y="21921"/>
                  <a:pt x="36908" y="45425"/>
                </a:cubicBezTo>
                <a:cubicBezTo>
                  <a:pt x="36908" y="68928"/>
                  <a:pt x="55990" y="88010"/>
                  <a:pt x="79493" y="88010"/>
                </a:cubicBezTo>
                <a:cubicBezTo>
                  <a:pt x="102997" y="88010"/>
                  <a:pt x="122079" y="68928"/>
                  <a:pt x="122079" y="45425"/>
                </a:cubicBezTo>
                <a:cubicBezTo>
                  <a:pt x="122079" y="21921"/>
                  <a:pt x="102997" y="2839"/>
                  <a:pt x="79493" y="2839"/>
                </a:cubicBezTo>
                <a:close/>
                <a:moveTo>
                  <a:pt x="100786" y="113846"/>
                </a:moveTo>
                <a:cubicBezTo>
                  <a:pt x="98870" y="113668"/>
                  <a:pt x="96882" y="113562"/>
                  <a:pt x="94895" y="113562"/>
                </a:cubicBezTo>
                <a:lnTo>
                  <a:pt x="64056" y="113562"/>
                </a:lnTo>
                <a:cubicBezTo>
                  <a:pt x="62069" y="113562"/>
                  <a:pt x="60117" y="113668"/>
                  <a:pt x="58165" y="113846"/>
                </a:cubicBezTo>
                <a:lnTo>
                  <a:pt x="58165" y="137800"/>
                </a:lnTo>
                <a:cubicBezTo>
                  <a:pt x="64020" y="140497"/>
                  <a:pt x="68102" y="146424"/>
                  <a:pt x="68102" y="153273"/>
                </a:cubicBezTo>
                <a:cubicBezTo>
                  <a:pt x="68102" y="162677"/>
                  <a:pt x="60472" y="170307"/>
                  <a:pt x="51067" y="170307"/>
                </a:cubicBezTo>
                <a:cubicBezTo>
                  <a:pt x="41663" y="170307"/>
                  <a:pt x="34033" y="162677"/>
                  <a:pt x="34033" y="153273"/>
                </a:cubicBezTo>
                <a:cubicBezTo>
                  <a:pt x="34033" y="146388"/>
                  <a:pt x="38114" y="140462"/>
                  <a:pt x="43970" y="137800"/>
                </a:cubicBezTo>
                <a:lnTo>
                  <a:pt x="43970" y="117075"/>
                </a:lnTo>
                <a:cubicBezTo>
                  <a:pt x="21648" y="125273"/>
                  <a:pt x="5678" y="146779"/>
                  <a:pt x="5678" y="171975"/>
                </a:cubicBezTo>
                <a:cubicBezTo>
                  <a:pt x="5678" y="177334"/>
                  <a:pt x="10043" y="181699"/>
                  <a:pt x="15402" y="181699"/>
                </a:cubicBezTo>
                <a:lnTo>
                  <a:pt x="143549" y="181699"/>
                </a:lnTo>
                <a:cubicBezTo>
                  <a:pt x="148908" y="181699"/>
                  <a:pt x="153273" y="177334"/>
                  <a:pt x="153273" y="171975"/>
                </a:cubicBezTo>
                <a:cubicBezTo>
                  <a:pt x="153273" y="146779"/>
                  <a:pt x="137303" y="125308"/>
                  <a:pt x="114946" y="117111"/>
                </a:cubicBezTo>
                <a:lnTo>
                  <a:pt x="114946" y="130383"/>
                </a:lnTo>
                <a:cubicBezTo>
                  <a:pt x="123215" y="133293"/>
                  <a:pt x="129141" y="141207"/>
                  <a:pt x="129141" y="150469"/>
                </a:cubicBezTo>
                <a:lnTo>
                  <a:pt x="129141" y="161826"/>
                </a:lnTo>
                <a:cubicBezTo>
                  <a:pt x="129141" y="165729"/>
                  <a:pt x="125947" y="168923"/>
                  <a:pt x="122043" y="168923"/>
                </a:cubicBezTo>
                <a:cubicBezTo>
                  <a:pt x="118140" y="168923"/>
                  <a:pt x="114946" y="165729"/>
                  <a:pt x="114946" y="161826"/>
                </a:cubicBezTo>
                <a:lnTo>
                  <a:pt x="114946" y="150469"/>
                </a:lnTo>
                <a:cubicBezTo>
                  <a:pt x="114946" y="146566"/>
                  <a:pt x="111752" y="143372"/>
                  <a:pt x="107848" y="143372"/>
                </a:cubicBezTo>
                <a:cubicBezTo>
                  <a:pt x="103945" y="143372"/>
                  <a:pt x="100751" y="146566"/>
                  <a:pt x="100751" y="150469"/>
                </a:cubicBezTo>
                <a:lnTo>
                  <a:pt x="100751" y="161826"/>
                </a:lnTo>
                <a:cubicBezTo>
                  <a:pt x="100751" y="165729"/>
                  <a:pt x="97557" y="168923"/>
                  <a:pt x="93653" y="168923"/>
                </a:cubicBezTo>
                <a:cubicBezTo>
                  <a:pt x="89749" y="168923"/>
                  <a:pt x="86555" y="165729"/>
                  <a:pt x="86555" y="161826"/>
                </a:cubicBezTo>
                <a:lnTo>
                  <a:pt x="86555" y="150469"/>
                </a:lnTo>
                <a:cubicBezTo>
                  <a:pt x="86555" y="141207"/>
                  <a:pt x="92482" y="133329"/>
                  <a:pt x="100751" y="130383"/>
                </a:cubicBezTo>
                <a:lnTo>
                  <a:pt x="100751" y="113846"/>
                </a:lnTo>
                <a:close/>
              </a:path>
            </a:pathLst>
          </a:custGeom>
          <a:solidFill>
            <a:srgbClr val="5A4C42"/>
          </a:solidFill>
          <a:ln/>
        </p:spPr>
      </p:sp>
      <p:sp>
        <p:nvSpPr>
          <p:cNvPr id="14" name="Text 12"/>
          <p:cNvSpPr/>
          <p:nvPr/>
        </p:nvSpPr>
        <p:spPr>
          <a:xfrm>
            <a:off x="1199213" y="3673349"/>
            <a:ext cx="4660578" cy="254379"/>
          </a:xfrm>
          <a:prstGeom prst="rect">
            <a:avLst/>
          </a:prstGeom>
          <a:noFill/>
          <a:ln/>
        </p:spPr>
        <p:txBody>
          <a:bodyPr wrap="square" lIns="0" tIns="0" rIns="0" bIns="0" rtlCol="0" anchor="ctr"/>
          <a:lstStyle/>
          <a:p>
            <a:pPr>
              <a:lnSpc>
                <a:spcPct val="120000"/>
              </a:lnSpc>
            </a:pPr>
            <a:r>
              <a:rPr lang="en-US" sz="1431" b="1" dirty="0">
                <a:solidFill>
                  <a:srgbClr val="5A4C42"/>
                </a:solidFill>
                <a:latin typeface="Oranienbaum" pitchFamily="34" charset="0"/>
                <a:ea typeface="Oranienbaum" pitchFamily="34" charset="-122"/>
                <a:cs typeface="Oranienbaum" pitchFamily="34" charset="-120"/>
              </a:rPr>
              <a:t>Hyper-Specific Guidance Needs</a:t>
            </a:r>
            <a:endParaRPr lang="en-US" sz="1600" dirty="0"/>
          </a:p>
        </p:txBody>
      </p:sp>
      <p:sp>
        <p:nvSpPr>
          <p:cNvPr id="15" name="Text 13"/>
          <p:cNvSpPr/>
          <p:nvPr/>
        </p:nvSpPr>
        <p:spPr>
          <a:xfrm>
            <a:off x="1199213" y="4036747"/>
            <a:ext cx="4642408" cy="1181043"/>
          </a:xfrm>
          <a:prstGeom prst="rect">
            <a:avLst/>
          </a:prstGeom>
          <a:noFill/>
          <a:ln/>
        </p:spPr>
        <p:txBody>
          <a:bodyPr wrap="square" lIns="0" tIns="0" rIns="0" bIns="0" rtlCol="0" anchor="ctr"/>
          <a:lstStyle/>
          <a:p>
            <a:pPr>
              <a:lnSpc>
                <a:spcPct val="140000"/>
              </a:lnSpc>
            </a:pPr>
            <a:r>
              <a:rPr lang="en-US" sz="1145" dirty="0">
                <a:solidFill>
                  <a:srgbClr val="3D352E"/>
                </a:solidFill>
                <a:latin typeface="Quattrocento Sans" pitchFamily="34" charset="0"/>
                <a:ea typeface="Quattrocento Sans" pitchFamily="34" charset="-122"/>
                <a:cs typeface="Quattrocento Sans" pitchFamily="34" charset="-120"/>
              </a:rPr>
              <a:t>Indian buyers needed education on product suitability based on hyper-specific variables: individual skin type, localized climate conditions, pollution exposure, and specific dermatological concerns. Before a monetary transaction could occur, the consumer required profound epistemic validation.</a:t>
            </a:r>
            <a:endParaRPr lang="en-US" sz="1600" dirty="0"/>
          </a:p>
        </p:txBody>
      </p:sp>
      <p:sp>
        <p:nvSpPr>
          <p:cNvPr id="16" name="Shape 14"/>
          <p:cNvSpPr/>
          <p:nvPr/>
        </p:nvSpPr>
        <p:spPr>
          <a:xfrm>
            <a:off x="381568" y="5784086"/>
            <a:ext cx="5605413" cy="1072024"/>
          </a:xfrm>
          <a:custGeom>
            <a:avLst/>
            <a:gdLst/>
            <a:ahLst/>
            <a:cxnLst/>
            <a:rect l="l" t="t" r="r" b="b"/>
            <a:pathLst>
              <a:path w="5605413" h="1072024">
                <a:moveTo>
                  <a:pt x="36340" y="0"/>
                </a:moveTo>
                <a:lnTo>
                  <a:pt x="5532730" y="0"/>
                </a:lnTo>
                <a:cubicBezTo>
                  <a:pt x="5572871" y="0"/>
                  <a:pt x="5605413" y="32541"/>
                  <a:pt x="5605413" y="72683"/>
                </a:cubicBezTo>
                <a:lnTo>
                  <a:pt x="5605413" y="999341"/>
                </a:lnTo>
                <a:cubicBezTo>
                  <a:pt x="5605413" y="1039482"/>
                  <a:pt x="5572871" y="1072024"/>
                  <a:pt x="5532730" y="1072024"/>
                </a:cubicBezTo>
                <a:lnTo>
                  <a:pt x="36340" y="1072024"/>
                </a:lnTo>
                <a:cubicBezTo>
                  <a:pt x="16270" y="1072024"/>
                  <a:pt x="0" y="1055754"/>
                  <a:pt x="0" y="1035684"/>
                </a:cubicBezTo>
                <a:lnTo>
                  <a:pt x="0" y="36340"/>
                </a:lnTo>
                <a:cubicBezTo>
                  <a:pt x="0" y="16283"/>
                  <a:pt x="16283" y="0"/>
                  <a:pt x="36340" y="0"/>
                </a:cubicBezTo>
                <a:close/>
              </a:path>
            </a:pathLst>
          </a:custGeom>
          <a:solidFill>
            <a:srgbClr val="C87D59">
              <a:alpha val="10196"/>
            </a:srgbClr>
          </a:solidFill>
          <a:ln/>
        </p:spPr>
      </p:sp>
      <p:sp>
        <p:nvSpPr>
          <p:cNvPr id="17" name="Shape 15"/>
          <p:cNvSpPr/>
          <p:nvPr/>
        </p:nvSpPr>
        <p:spPr>
          <a:xfrm>
            <a:off x="381568" y="5784086"/>
            <a:ext cx="36340" cy="1072024"/>
          </a:xfrm>
          <a:custGeom>
            <a:avLst/>
            <a:gdLst/>
            <a:ahLst/>
            <a:cxnLst/>
            <a:rect l="l" t="t" r="r" b="b"/>
            <a:pathLst>
              <a:path w="36340" h="1072024">
                <a:moveTo>
                  <a:pt x="36340" y="0"/>
                </a:moveTo>
                <a:lnTo>
                  <a:pt x="36340" y="0"/>
                </a:lnTo>
                <a:lnTo>
                  <a:pt x="36340" y="1072024"/>
                </a:lnTo>
                <a:lnTo>
                  <a:pt x="36340" y="1072024"/>
                </a:lnTo>
                <a:cubicBezTo>
                  <a:pt x="16270" y="1072024"/>
                  <a:pt x="0" y="1055754"/>
                  <a:pt x="0" y="1035684"/>
                </a:cubicBezTo>
                <a:lnTo>
                  <a:pt x="0" y="36340"/>
                </a:lnTo>
                <a:cubicBezTo>
                  <a:pt x="0" y="16283"/>
                  <a:pt x="16283" y="0"/>
                  <a:pt x="36340" y="0"/>
                </a:cubicBezTo>
                <a:close/>
              </a:path>
            </a:pathLst>
          </a:custGeom>
          <a:solidFill>
            <a:srgbClr val="C87D59"/>
          </a:solidFill>
          <a:ln/>
        </p:spPr>
      </p:sp>
      <p:sp>
        <p:nvSpPr>
          <p:cNvPr id="18" name="Text 16"/>
          <p:cNvSpPr/>
          <p:nvPr/>
        </p:nvSpPr>
        <p:spPr>
          <a:xfrm>
            <a:off x="581437" y="5965785"/>
            <a:ext cx="5296525" cy="708626"/>
          </a:xfrm>
          <a:prstGeom prst="rect">
            <a:avLst/>
          </a:prstGeom>
          <a:noFill/>
          <a:ln/>
        </p:spPr>
        <p:txBody>
          <a:bodyPr wrap="square" lIns="0" tIns="0" rIns="0" bIns="0" rtlCol="0" anchor="ctr"/>
          <a:lstStyle/>
          <a:p>
            <a:pPr>
              <a:lnSpc>
                <a:spcPct val="140000"/>
              </a:lnSpc>
            </a:pPr>
            <a:r>
              <a:rPr lang="en-US" sz="1145" b="1" dirty="0">
                <a:solidFill>
                  <a:srgbClr val="C87D59"/>
                </a:solidFill>
                <a:latin typeface="Quattrocento Sans" pitchFamily="34" charset="0"/>
                <a:ea typeface="Quattrocento Sans" pitchFamily="34" charset="-122"/>
                <a:cs typeface="Quattrocento Sans" pitchFamily="34" charset="-120"/>
              </a:rPr>
              <a:t>Platform Failure:</a:t>
            </a:r>
            <a:pPr>
              <a:lnSpc>
                <a:spcPct val="140000"/>
              </a:lnSpc>
            </a:pPr>
            <a:r>
              <a:rPr lang="en-US" sz="1145" dirty="0">
                <a:solidFill>
                  <a:srgbClr val="3D352E"/>
                </a:solidFill>
                <a:latin typeface="Quattrocento Sans" pitchFamily="34" charset="0"/>
                <a:ea typeface="Quattrocento Sans" pitchFamily="34" charset="-122"/>
                <a:cs typeface="Quattrocento Sans" pitchFamily="34" charset="-120"/>
              </a:rPr>
              <a:t> Horizontal platforms optimized for transaction volume could not provide the mentorship relationship that builds loyalty. They pushed algorithms designed to maximize immediate basket size.</a:t>
            </a:r>
            <a:endParaRPr lang="en-US" sz="1600" dirty="0"/>
          </a:p>
        </p:txBody>
      </p:sp>
      <p:sp>
        <p:nvSpPr>
          <p:cNvPr id="19" name="Shape 17"/>
          <p:cNvSpPr/>
          <p:nvPr/>
        </p:nvSpPr>
        <p:spPr>
          <a:xfrm>
            <a:off x="6205966" y="1126534"/>
            <a:ext cx="5623583" cy="4188161"/>
          </a:xfrm>
          <a:custGeom>
            <a:avLst/>
            <a:gdLst/>
            <a:ahLst/>
            <a:cxnLst/>
            <a:rect l="l" t="t" r="r" b="b"/>
            <a:pathLst>
              <a:path w="5623583" h="4188161">
                <a:moveTo>
                  <a:pt x="72665" y="0"/>
                </a:moveTo>
                <a:lnTo>
                  <a:pt x="5550918" y="0"/>
                </a:lnTo>
                <a:cubicBezTo>
                  <a:pt x="5591050" y="0"/>
                  <a:pt x="5623583" y="32533"/>
                  <a:pt x="5623583" y="72665"/>
                </a:cubicBezTo>
                <a:lnTo>
                  <a:pt x="5623583" y="4115496"/>
                </a:lnTo>
                <a:cubicBezTo>
                  <a:pt x="5623583" y="4155628"/>
                  <a:pt x="5591050" y="4188161"/>
                  <a:pt x="5550918" y="4188161"/>
                </a:cubicBezTo>
                <a:lnTo>
                  <a:pt x="72665" y="4188161"/>
                </a:lnTo>
                <a:cubicBezTo>
                  <a:pt x="32533" y="4188161"/>
                  <a:pt x="0" y="4155628"/>
                  <a:pt x="0" y="4115496"/>
                </a:cubicBezTo>
                <a:lnTo>
                  <a:pt x="0" y="72665"/>
                </a:lnTo>
                <a:cubicBezTo>
                  <a:pt x="0" y="32560"/>
                  <a:pt x="32560" y="0"/>
                  <a:pt x="72665" y="0"/>
                </a:cubicBezTo>
                <a:close/>
              </a:path>
            </a:pathLst>
          </a:custGeom>
          <a:solidFill>
            <a:srgbClr val="5A4C42"/>
          </a:solidFill>
          <a:ln/>
        </p:spPr>
      </p:sp>
      <p:sp>
        <p:nvSpPr>
          <p:cNvPr id="20" name="Text 18"/>
          <p:cNvSpPr/>
          <p:nvPr/>
        </p:nvSpPr>
        <p:spPr>
          <a:xfrm>
            <a:off x="6424005" y="1344572"/>
            <a:ext cx="5296525" cy="290718"/>
          </a:xfrm>
          <a:prstGeom prst="rect">
            <a:avLst/>
          </a:prstGeom>
          <a:noFill/>
          <a:ln/>
        </p:spPr>
        <p:txBody>
          <a:bodyPr wrap="square" lIns="0" tIns="0" rIns="0" bIns="0" rtlCol="0" anchor="ctr"/>
          <a:lstStyle/>
          <a:p>
            <a:pPr>
              <a:lnSpc>
                <a:spcPct val="110000"/>
              </a:lnSpc>
            </a:pPr>
            <a:r>
              <a:rPr lang="en-US" sz="1717" b="1" dirty="0">
                <a:solidFill>
                  <a:srgbClr val="FFFFFF"/>
                </a:solidFill>
                <a:latin typeface="Oranienbaum" pitchFamily="34" charset="0"/>
                <a:ea typeface="Oranienbaum" pitchFamily="34" charset="-122"/>
                <a:cs typeface="Oranienbaum" pitchFamily="34" charset="-120"/>
              </a:rPr>
              <a:t>What Consumers Needed vs. What They Received</a:t>
            </a:r>
            <a:endParaRPr lang="en-US" sz="1600" dirty="0"/>
          </a:p>
        </p:txBody>
      </p:sp>
      <p:sp>
        <p:nvSpPr>
          <p:cNvPr id="21" name="Shape 19"/>
          <p:cNvSpPr/>
          <p:nvPr/>
        </p:nvSpPr>
        <p:spPr>
          <a:xfrm>
            <a:off x="6446717" y="1853329"/>
            <a:ext cx="181699" cy="181699"/>
          </a:xfrm>
          <a:custGeom>
            <a:avLst/>
            <a:gdLst/>
            <a:ahLst/>
            <a:cxnLst/>
            <a:rect l="l" t="t" r="r" b="b"/>
            <a:pathLst>
              <a:path w="181699" h="181699">
                <a:moveTo>
                  <a:pt x="90849" y="181699"/>
                </a:moveTo>
                <a:cubicBezTo>
                  <a:pt x="140991" y="181699"/>
                  <a:pt x="181699" y="140991"/>
                  <a:pt x="181699" y="90849"/>
                </a:cubicBezTo>
                <a:cubicBezTo>
                  <a:pt x="181699" y="40708"/>
                  <a:pt x="140991" y="0"/>
                  <a:pt x="90849" y="0"/>
                </a:cubicBezTo>
                <a:cubicBezTo>
                  <a:pt x="40708" y="0"/>
                  <a:pt x="0" y="40708"/>
                  <a:pt x="0" y="90849"/>
                </a:cubicBezTo>
                <a:cubicBezTo>
                  <a:pt x="0" y="140991"/>
                  <a:pt x="40708" y="181699"/>
                  <a:pt x="90849" y="181699"/>
                </a:cubicBezTo>
                <a:close/>
                <a:moveTo>
                  <a:pt x="120801" y="75483"/>
                </a:moveTo>
                <a:lnTo>
                  <a:pt x="92411" y="120908"/>
                </a:lnTo>
                <a:cubicBezTo>
                  <a:pt x="90920" y="123286"/>
                  <a:pt x="88365" y="124776"/>
                  <a:pt x="85562" y="124918"/>
                </a:cubicBezTo>
                <a:cubicBezTo>
                  <a:pt x="82758" y="125060"/>
                  <a:pt x="80061" y="123782"/>
                  <a:pt x="78393" y="121511"/>
                </a:cubicBezTo>
                <a:lnTo>
                  <a:pt x="61359" y="98799"/>
                </a:lnTo>
                <a:cubicBezTo>
                  <a:pt x="58520" y="95037"/>
                  <a:pt x="59301" y="89714"/>
                  <a:pt x="63062" y="86875"/>
                </a:cubicBezTo>
                <a:cubicBezTo>
                  <a:pt x="66824" y="84036"/>
                  <a:pt x="72147" y="84817"/>
                  <a:pt x="74986" y="88578"/>
                </a:cubicBezTo>
                <a:lnTo>
                  <a:pt x="84568" y="101354"/>
                </a:lnTo>
                <a:lnTo>
                  <a:pt x="106358" y="66469"/>
                </a:lnTo>
                <a:cubicBezTo>
                  <a:pt x="108842" y="62495"/>
                  <a:pt x="114094" y="61252"/>
                  <a:pt x="118104" y="63772"/>
                </a:cubicBezTo>
                <a:cubicBezTo>
                  <a:pt x="122114" y="66292"/>
                  <a:pt x="123321" y="71508"/>
                  <a:pt x="120801" y="75519"/>
                </a:cubicBezTo>
                <a:close/>
              </a:path>
            </a:pathLst>
          </a:custGeom>
          <a:solidFill>
            <a:srgbClr val="C87D59"/>
          </a:solidFill>
          <a:ln/>
        </p:spPr>
      </p:sp>
      <p:sp>
        <p:nvSpPr>
          <p:cNvPr id="22" name="Text 20"/>
          <p:cNvSpPr/>
          <p:nvPr/>
        </p:nvSpPr>
        <p:spPr>
          <a:xfrm>
            <a:off x="6760148" y="1816990"/>
            <a:ext cx="1544441" cy="254379"/>
          </a:xfrm>
          <a:prstGeom prst="rect">
            <a:avLst/>
          </a:prstGeom>
          <a:noFill/>
          <a:ln/>
        </p:spPr>
        <p:txBody>
          <a:bodyPr wrap="square" lIns="0" tIns="0" rIns="0" bIns="0" rtlCol="0" anchor="ctr"/>
          <a:lstStyle/>
          <a:p>
            <a:pPr>
              <a:lnSpc>
                <a:spcPct val="130000"/>
              </a:lnSpc>
            </a:pPr>
            <a:r>
              <a:rPr lang="en-US" sz="1288" b="1" dirty="0">
                <a:solidFill>
                  <a:srgbClr val="FFFFFF"/>
                </a:solidFill>
                <a:latin typeface="Quattrocento Sans" pitchFamily="34" charset="0"/>
                <a:ea typeface="Quattrocento Sans" pitchFamily="34" charset="-122"/>
                <a:cs typeface="Quattrocento Sans" pitchFamily="34" charset="-120"/>
              </a:rPr>
              <a:t>What They Needed</a:t>
            </a:r>
            <a:endParaRPr lang="en-US" sz="1600" dirty="0"/>
          </a:p>
        </p:txBody>
      </p:sp>
      <p:sp>
        <p:nvSpPr>
          <p:cNvPr id="23" name="Text 21"/>
          <p:cNvSpPr/>
          <p:nvPr/>
        </p:nvSpPr>
        <p:spPr>
          <a:xfrm>
            <a:off x="6787403" y="2144048"/>
            <a:ext cx="4896787" cy="236209"/>
          </a:xfrm>
          <a:prstGeom prst="rect">
            <a:avLst/>
          </a:prstGeom>
          <a:noFill/>
          <a:ln/>
        </p:spPr>
        <p:txBody>
          <a:bodyPr wrap="square" lIns="0" tIns="0" rIns="0" bIns="0" rtlCol="0" anchor="ctr"/>
          <a:lstStyle/>
          <a:p>
            <a:pPr>
              <a:lnSpc>
                <a:spcPct val="140000"/>
              </a:lnSpc>
            </a:pPr>
            <a:r>
              <a:rPr lang="en-US" sz="1145" dirty="0">
                <a:solidFill>
                  <a:srgbClr val="FFFFFF"/>
                </a:solidFill>
                <a:latin typeface="Quattrocento Sans" pitchFamily="34" charset="0"/>
                <a:ea typeface="Quattrocento Sans" pitchFamily="34" charset="-122"/>
                <a:cs typeface="Quattrocento Sans" pitchFamily="34" charset="-120"/>
              </a:rPr>
              <a:t>• Skin type assessment and compatibility guidance</a:t>
            </a:r>
            <a:endParaRPr lang="en-US" sz="1600" dirty="0"/>
          </a:p>
        </p:txBody>
      </p:sp>
      <p:sp>
        <p:nvSpPr>
          <p:cNvPr id="24" name="Text 22"/>
          <p:cNvSpPr/>
          <p:nvPr/>
        </p:nvSpPr>
        <p:spPr>
          <a:xfrm>
            <a:off x="6787403" y="2452936"/>
            <a:ext cx="4896787" cy="236209"/>
          </a:xfrm>
          <a:prstGeom prst="rect">
            <a:avLst/>
          </a:prstGeom>
          <a:noFill/>
          <a:ln/>
        </p:spPr>
        <p:txBody>
          <a:bodyPr wrap="square" lIns="0" tIns="0" rIns="0" bIns="0" rtlCol="0" anchor="ctr"/>
          <a:lstStyle/>
          <a:p>
            <a:pPr>
              <a:lnSpc>
                <a:spcPct val="140000"/>
              </a:lnSpc>
            </a:pPr>
            <a:r>
              <a:rPr lang="en-US" sz="1145" dirty="0">
                <a:solidFill>
                  <a:srgbClr val="FFFFFF"/>
                </a:solidFill>
                <a:latin typeface="Quattrocento Sans" pitchFamily="34" charset="0"/>
                <a:ea typeface="Quattrocento Sans" pitchFamily="34" charset="-122"/>
                <a:cs typeface="Quattrocento Sans" pitchFamily="34" charset="-120"/>
              </a:rPr>
              <a:t>• Ingredient education and active component analysis</a:t>
            </a:r>
            <a:endParaRPr lang="en-US" sz="1600" dirty="0"/>
          </a:p>
        </p:txBody>
      </p:sp>
      <p:sp>
        <p:nvSpPr>
          <p:cNvPr id="25" name="Text 23"/>
          <p:cNvSpPr/>
          <p:nvPr/>
        </p:nvSpPr>
        <p:spPr>
          <a:xfrm>
            <a:off x="6787403" y="2761824"/>
            <a:ext cx="4896787" cy="236209"/>
          </a:xfrm>
          <a:prstGeom prst="rect">
            <a:avLst/>
          </a:prstGeom>
          <a:noFill/>
          <a:ln/>
        </p:spPr>
        <p:txBody>
          <a:bodyPr wrap="square" lIns="0" tIns="0" rIns="0" bIns="0" rtlCol="0" anchor="ctr"/>
          <a:lstStyle/>
          <a:p>
            <a:pPr>
              <a:lnSpc>
                <a:spcPct val="140000"/>
              </a:lnSpc>
            </a:pPr>
            <a:r>
              <a:rPr lang="en-US" sz="1145" dirty="0">
                <a:solidFill>
                  <a:srgbClr val="FFFFFF"/>
                </a:solidFill>
                <a:latin typeface="Quattrocento Sans" pitchFamily="34" charset="0"/>
                <a:ea typeface="Quattrocento Sans" pitchFamily="34" charset="-122"/>
                <a:cs typeface="Quattrocento Sans" pitchFamily="34" charset="-120"/>
              </a:rPr>
              <a:t>• Climate and pollution-adjusted recommendations</a:t>
            </a:r>
            <a:endParaRPr lang="en-US" sz="1600" dirty="0"/>
          </a:p>
        </p:txBody>
      </p:sp>
      <p:sp>
        <p:nvSpPr>
          <p:cNvPr id="26" name="Text 24"/>
          <p:cNvSpPr/>
          <p:nvPr/>
        </p:nvSpPr>
        <p:spPr>
          <a:xfrm>
            <a:off x="6787403" y="3070712"/>
            <a:ext cx="4896787" cy="236209"/>
          </a:xfrm>
          <a:prstGeom prst="rect">
            <a:avLst/>
          </a:prstGeom>
          <a:noFill/>
          <a:ln/>
        </p:spPr>
        <p:txBody>
          <a:bodyPr wrap="square" lIns="0" tIns="0" rIns="0" bIns="0" rtlCol="0" anchor="ctr"/>
          <a:lstStyle/>
          <a:p>
            <a:pPr>
              <a:lnSpc>
                <a:spcPct val="140000"/>
              </a:lnSpc>
            </a:pPr>
            <a:r>
              <a:rPr lang="en-US" sz="1145" dirty="0">
                <a:solidFill>
                  <a:srgbClr val="FFFFFF"/>
                </a:solidFill>
                <a:latin typeface="Quattrocento Sans" pitchFamily="34" charset="0"/>
                <a:ea typeface="Quattrocento Sans" pitchFamily="34" charset="-122"/>
                <a:cs typeface="Quattrocento Sans" pitchFamily="34" charset="-120"/>
              </a:rPr>
              <a:t>• Step-by-step regimen building support</a:t>
            </a:r>
            <a:endParaRPr lang="en-US" sz="1600" dirty="0"/>
          </a:p>
        </p:txBody>
      </p:sp>
      <p:sp>
        <p:nvSpPr>
          <p:cNvPr id="27" name="Shape 25"/>
          <p:cNvSpPr/>
          <p:nvPr/>
        </p:nvSpPr>
        <p:spPr>
          <a:xfrm>
            <a:off x="6424005" y="3455308"/>
            <a:ext cx="5187505" cy="6057"/>
          </a:xfrm>
          <a:custGeom>
            <a:avLst/>
            <a:gdLst/>
            <a:ahLst/>
            <a:cxnLst/>
            <a:rect l="l" t="t" r="r" b="b"/>
            <a:pathLst>
              <a:path w="5187505" h="6057">
                <a:moveTo>
                  <a:pt x="0" y="0"/>
                </a:moveTo>
                <a:lnTo>
                  <a:pt x="5187505" y="0"/>
                </a:lnTo>
                <a:lnTo>
                  <a:pt x="5187505" y="6057"/>
                </a:lnTo>
                <a:lnTo>
                  <a:pt x="0" y="6057"/>
                </a:lnTo>
                <a:lnTo>
                  <a:pt x="0" y="0"/>
                </a:lnTo>
                <a:close/>
              </a:path>
            </a:pathLst>
          </a:custGeom>
          <a:solidFill>
            <a:srgbClr val="FFFFFF">
              <a:alpha val="20000"/>
            </a:srgbClr>
          </a:solidFill>
          <a:ln/>
        </p:spPr>
      </p:sp>
      <p:sp>
        <p:nvSpPr>
          <p:cNvPr id="28" name="Shape 26"/>
          <p:cNvSpPr/>
          <p:nvPr/>
        </p:nvSpPr>
        <p:spPr>
          <a:xfrm>
            <a:off x="6446717" y="3640039"/>
            <a:ext cx="181699" cy="181699"/>
          </a:xfrm>
          <a:custGeom>
            <a:avLst/>
            <a:gdLst/>
            <a:ahLst/>
            <a:cxnLst/>
            <a:rect l="l" t="t" r="r" b="b"/>
            <a:pathLst>
              <a:path w="181699" h="181699">
                <a:moveTo>
                  <a:pt x="90849" y="181699"/>
                </a:moveTo>
                <a:cubicBezTo>
                  <a:pt x="140991" y="181699"/>
                  <a:pt x="181699" y="140991"/>
                  <a:pt x="181699" y="90849"/>
                </a:cubicBezTo>
                <a:cubicBezTo>
                  <a:pt x="181699" y="40708"/>
                  <a:pt x="140991" y="0"/>
                  <a:pt x="90849" y="0"/>
                </a:cubicBezTo>
                <a:cubicBezTo>
                  <a:pt x="40708" y="0"/>
                  <a:pt x="0" y="40708"/>
                  <a:pt x="0" y="90849"/>
                </a:cubicBezTo>
                <a:cubicBezTo>
                  <a:pt x="0" y="140991"/>
                  <a:pt x="40708" y="181699"/>
                  <a:pt x="90849" y="181699"/>
                </a:cubicBezTo>
                <a:close/>
                <a:moveTo>
                  <a:pt x="59265" y="59265"/>
                </a:moveTo>
                <a:cubicBezTo>
                  <a:pt x="62601" y="55929"/>
                  <a:pt x="67995" y="55929"/>
                  <a:pt x="71296" y="59265"/>
                </a:cubicBezTo>
                <a:lnTo>
                  <a:pt x="90814" y="78784"/>
                </a:lnTo>
                <a:lnTo>
                  <a:pt x="110332" y="59265"/>
                </a:lnTo>
                <a:cubicBezTo>
                  <a:pt x="113668" y="55929"/>
                  <a:pt x="119063" y="55929"/>
                  <a:pt x="122363" y="59265"/>
                </a:cubicBezTo>
                <a:cubicBezTo>
                  <a:pt x="125663" y="62601"/>
                  <a:pt x="125699" y="67995"/>
                  <a:pt x="122363" y="71296"/>
                </a:cubicBezTo>
                <a:lnTo>
                  <a:pt x="102844" y="90814"/>
                </a:lnTo>
                <a:lnTo>
                  <a:pt x="122363" y="110332"/>
                </a:lnTo>
                <a:cubicBezTo>
                  <a:pt x="125699" y="113668"/>
                  <a:pt x="125699" y="119063"/>
                  <a:pt x="122363" y="122363"/>
                </a:cubicBezTo>
                <a:cubicBezTo>
                  <a:pt x="119027" y="125663"/>
                  <a:pt x="113633" y="125699"/>
                  <a:pt x="110332" y="122363"/>
                </a:cubicBezTo>
                <a:lnTo>
                  <a:pt x="90814" y="102844"/>
                </a:lnTo>
                <a:lnTo>
                  <a:pt x="71296" y="122363"/>
                </a:lnTo>
                <a:cubicBezTo>
                  <a:pt x="67960" y="125699"/>
                  <a:pt x="62565" y="125699"/>
                  <a:pt x="59265" y="122363"/>
                </a:cubicBezTo>
                <a:cubicBezTo>
                  <a:pt x="55965" y="119027"/>
                  <a:pt x="55929" y="113633"/>
                  <a:pt x="59265" y="110332"/>
                </a:cubicBezTo>
                <a:lnTo>
                  <a:pt x="78784" y="90814"/>
                </a:lnTo>
                <a:lnTo>
                  <a:pt x="59265" y="71296"/>
                </a:lnTo>
                <a:cubicBezTo>
                  <a:pt x="55929" y="67960"/>
                  <a:pt x="55929" y="62565"/>
                  <a:pt x="59265" y="59265"/>
                </a:cubicBezTo>
                <a:close/>
              </a:path>
            </a:pathLst>
          </a:custGeom>
          <a:solidFill>
            <a:srgbClr val="A79A8F"/>
          </a:solidFill>
          <a:ln/>
        </p:spPr>
      </p:sp>
      <p:sp>
        <p:nvSpPr>
          <p:cNvPr id="29" name="Text 27"/>
          <p:cNvSpPr/>
          <p:nvPr/>
        </p:nvSpPr>
        <p:spPr>
          <a:xfrm>
            <a:off x="6760148" y="3603699"/>
            <a:ext cx="1671630" cy="254379"/>
          </a:xfrm>
          <a:prstGeom prst="rect">
            <a:avLst/>
          </a:prstGeom>
          <a:noFill/>
          <a:ln/>
        </p:spPr>
        <p:txBody>
          <a:bodyPr wrap="square" lIns="0" tIns="0" rIns="0" bIns="0" rtlCol="0" anchor="ctr"/>
          <a:lstStyle/>
          <a:p>
            <a:pPr>
              <a:lnSpc>
                <a:spcPct val="130000"/>
              </a:lnSpc>
            </a:pPr>
            <a:r>
              <a:rPr lang="en-US" sz="1288" b="1" dirty="0">
                <a:solidFill>
                  <a:srgbClr val="FFFFFF"/>
                </a:solidFill>
                <a:latin typeface="Quattrocento Sans" pitchFamily="34" charset="0"/>
                <a:ea typeface="Quattrocento Sans" pitchFamily="34" charset="-122"/>
                <a:cs typeface="Quattrocento Sans" pitchFamily="34" charset="-120"/>
              </a:rPr>
              <a:t>What They Received</a:t>
            </a:r>
            <a:endParaRPr lang="en-US" sz="1600" dirty="0"/>
          </a:p>
        </p:txBody>
      </p:sp>
      <p:sp>
        <p:nvSpPr>
          <p:cNvPr id="30" name="Text 28"/>
          <p:cNvSpPr/>
          <p:nvPr/>
        </p:nvSpPr>
        <p:spPr>
          <a:xfrm>
            <a:off x="6787403" y="3930757"/>
            <a:ext cx="4896787" cy="236209"/>
          </a:xfrm>
          <a:prstGeom prst="rect">
            <a:avLst/>
          </a:prstGeom>
          <a:noFill/>
          <a:ln/>
        </p:spPr>
        <p:txBody>
          <a:bodyPr wrap="square" lIns="0" tIns="0" rIns="0" bIns="0" rtlCol="0" anchor="ctr"/>
          <a:lstStyle/>
          <a:p>
            <a:pPr>
              <a:lnSpc>
                <a:spcPct val="140000"/>
              </a:lnSpc>
            </a:pPr>
            <a:r>
              <a:rPr lang="en-US" sz="1145" dirty="0">
                <a:solidFill>
                  <a:srgbClr val="FFFFFF"/>
                </a:solidFill>
                <a:latin typeface="Quattrocento Sans" pitchFamily="34" charset="0"/>
                <a:ea typeface="Quattrocento Sans" pitchFamily="34" charset="-122"/>
                <a:cs typeface="Quattrocento Sans" pitchFamily="34" charset="-120"/>
              </a:rPr>
              <a:t>• Product listings with basic descriptions</a:t>
            </a:r>
            <a:endParaRPr lang="en-US" sz="1600" dirty="0"/>
          </a:p>
        </p:txBody>
      </p:sp>
      <p:sp>
        <p:nvSpPr>
          <p:cNvPr id="31" name="Text 29"/>
          <p:cNvSpPr/>
          <p:nvPr/>
        </p:nvSpPr>
        <p:spPr>
          <a:xfrm>
            <a:off x="6787403" y="4239645"/>
            <a:ext cx="4896787" cy="236209"/>
          </a:xfrm>
          <a:prstGeom prst="rect">
            <a:avLst/>
          </a:prstGeom>
          <a:noFill/>
          <a:ln/>
        </p:spPr>
        <p:txBody>
          <a:bodyPr wrap="square" lIns="0" tIns="0" rIns="0" bIns="0" rtlCol="0" anchor="ctr"/>
          <a:lstStyle/>
          <a:p>
            <a:pPr>
              <a:lnSpc>
                <a:spcPct val="140000"/>
              </a:lnSpc>
            </a:pPr>
            <a:r>
              <a:rPr lang="en-US" sz="1145" dirty="0">
                <a:solidFill>
                  <a:srgbClr val="FFFFFF"/>
                </a:solidFill>
                <a:latin typeface="Quattrocento Sans" pitchFamily="34" charset="0"/>
                <a:ea typeface="Quattrocento Sans" pitchFamily="34" charset="-122"/>
                <a:cs typeface="Quattrocento Sans" pitchFamily="34" charset="-120"/>
              </a:rPr>
              <a:t>• Algorithmic recommendations based on browsing</a:t>
            </a:r>
            <a:endParaRPr lang="en-US" sz="1600" dirty="0"/>
          </a:p>
        </p:txBody>
      </p:sp>
      <p:sp>
        <p:nvSpPr>
          <p:cNvPr id="32" name="Text 30"/>
          <p:cNvSpPr/>
          <p:nvPr/>
        </p:nvSpPr>
        <p:spPr>
          <a:xfrm>
            <a:off x="6787403" y="4548534"/>
            <a:ext cx="4896787" cy="236209"/>
          </a:xfrm>
          <a:prstGeom prst="rect">
            <a:avLst/>
          </a:prstGeom>
          <a:noFill/>
          <a:ln/>
        </p:spPr>
        <p:txBody>
          <a:bodyPr wrap="square" lIns="0" tIns="0" rIns="0" bIns="0" rtlCol="0" anchor="ctr"/>
          <a:lstStyle/>
          <a:p>
            <a:pPr>
              <a:lnSpc>
                <a:spcPct val="140000"/>
              </a:lnSpc>
            </a:pPr>
            <a:r>
              <a:rPr lang="en-US" sz="1145" dirty="0">
                <a:solidFill>
                  <a:srgbClr val="FFFFFF"/>
                </a:solidFill>
                <a:latin typeface="Quattrocento Sans" pitchFamily="34" charset="0"/>
                <a:ea typeface="Quattrocento Sans" pitchFamily="34" charset="-122"/>
                <a:cs typeface="Quattrocento Sans" pitchFamily="34" charset="-120"/>
              </a:rPr>
              <a:t>• Price comparisons and discount notifications</a:t>
            </a:r>
            <a:endParaRPr lang="en-US" sz="1600" dirty="0"/>
          </a:p>
        </p:txBody>
      </p:sp>
      <p:sp>
        <p:nvSpPr>
          <p:cNvPr id="33" name="Text 31"/>
          <p:cNvSpPr/>
          <p:nvPr/>
        </p:nvSpPr>
        <p:spPr>
          <a:xfrm>
            <a:off x="6787403" y="4857422"/>
            <a:ext cx="4896787" cy="236209"/>
          </a:xfrm>
          <a:prstGeom prst="rect">
            <a:avLst/>
          </a:prstGeom>
          <a:noFill/>
          <a:ln/>
        </p:spPr>
        <p:txBody>
          <a:bodyPr wrap="square" lIns="0" tIns="0" rIns="0" bIns="0" rtlCol="0" anchor="ctr"/>
          <a:lstStyle/>
          <a:p>
            <a:pPr>
              <a:lnSpc>
                <a:spcPct val="140000"/>
              </a:lnSpc>
            </a:pPr>
            <a:r>
              <a:rPr lang="en-US" sz="1145" dirty="0">
                <a:solidFill>
                  <a:srgbClr val="FFFFFF"/>
                </a:solidFill>
                <a:latin typeface="Quattrocento Sans" pitchFamily="34" charset="0"/>
                <a:ea typeface="Quattrocento Sans" pitchFamily="34" charset="-122"/>
                <a:cs typeface="Quattrocento Sans" pitchFamily="34" charset="-120"/>
              </a:rPr>
              <a:t>• Generic reviews without context</a:t>
            </a:r>
            <a:endParaRPr lang="en-US" sz="1600" dirty="0"/>
          </a:p>
        </p:txBody>
      </p:sp>
      <p:sp>
        <p:nvSpPr>
          <p:cNvPr id="34" name="Shape 32"/>
          <p:cNvSpPr/>
          <p:nvPr/>
        </p:nvSpPr>
        <p:spPr>
          <a:xfrm>
            <a:off x="6205966" y="5493368"/>
            <a:ext cx="5623583" cy="1362742"/>
          </a:xfrm>
          <a:custGeom>
            <a:avLst/>
            <a:gdLst/>
            <a:ahLst/>
            <a:cxnLst/>
            <a:rect l="l" t="t" r="r" b="b"/>
            <a:pathLst>
              <a:path w="5623583" h="1362742">
                <a:moveTo>
                  <a:pt x="72675" y="0"/>
                </a:moveTo>
                <a:lnTo>
                  <a:pt x="5550908" y="0"/>
                </a:lnTo>
                <a:cubicBezTo>
                  <a:pt x="5591045" y="0"/>
                  <a:pt x="5623583" y="32538"/>
                  <a:pt x="5623583" y="72675"/>
                </a:cubicBezTo>
                <a:lnTo>
                  <a:pt x="5623583" y="1290067"/>
                </a:lnTo>
                <a:cubicBezTo>
                  <a:pt x="5623583" y="1330204"/>
                  <a:pt x="5591045" y="1362742"/>
                  <a:pt x="5550908" y="1362742"/>
                </a:cubicBezTo>
                <a:lnTo>
                  <a:pt x="72675" y="1362742"/>
                </a:lnTo>
                <a:cubicBezTo>
                  <a:pt x="32538" y="1362742"/>
                  <a:pt x="0" y="1330204"/>
                  <a:pt x="0" y="1290067"/>
                </a:cubicBezTo>
                <a:lnTo>
                  <a:pt x="0" y="72675"/>
                </a:lnTo>
                <a:cubicBezTo>
                  <a:pt x="0" y="32565"/>
                  <a:pt x="32565" y="0"/>
                  <a:pt x="72675" y="0"/>
                </a:cubicBezTo>
                <a:close/>
              </a:path>
            </a:pathLst>
          </a:custGeom>
          <a:solidFill>
            <a:srgbClr val="FFFFFF"/>
          </a:solidFill>
          <a:ln/>
          <a:effectLst>
            <a:outerShdw sx="100000" sy="100000" kx="0" ky="0" algn="bl" rotWithShape="0" blurRad="27255" dist="9085" dir="5400000">
              <a:srgbClr val="000000">
                <a:alpha val="10196"/>
              </a:srgbClr>
            </a:outerShdw>
          </a:effectLst>
        </p:spPr>
      </p:sp>
      <p:sp>
        <p:nvSpPr>
          <p:cNvPr id="35" name="Shape 33"/>
          <p:cNvSpPr/>
          <p:nvPr/>
        </p:nvSpPr>
        <p:spPr>
          <a:xfrm>
            <a:off x="6387665" y="5920361"/>
            <a:ext cx="508757" cy="508757"/>
          </a:xfrm>
          <a:custGeom>
            <a:avLst/>
            <a:gdLst/>
            <a:ahLst/>
            <a:cxnLst/>
            <a:rect l="l" t="t" r="r" b="b"/>
            <a:pathLst>
              <a:path w="508757" h="508757">
                <a:moveTo>
                  <a:pt x="254379" y="0"/>
                </a:moveTo>
                <a:lnTo>
                  <a:pt x="254379" y="0"/>
                </a:lnTo>
                <a:cubicBezTo>
                  <a:pt x="394774" y="0"/>
                  <a:pt x="508757" y="113983"/>
                  <a:pt x="508757" y="254379"/>
                </a:cubicBezTo>
                <a:lnTo>
                  <a:pt x="508757" y="254379"/>
                </a:lnTo>
                <a:cubicBezTo>
                  <a:pt x="508757" y="394774"/>
                  <a:pt x="394774" y="508757"/>
                  <a:pt x="254379" y="508757"/>
                </a:cubicBezTo>
                <a:lnTo>
                  <a:pt x="254379" y="508757"/>
                </a:lnTo>
                <a:cubicBezTo>
                  <a:pt x="113983" y="508757"/>
                  <a:pt x="0" y="394774"/>
                  <a:pt x="0" y="254379"/>
                </a:cubicBezTo>
                <a:lnTo>
                  <a:pt x="0" y="254379"/>
                </a:lnTo>
                <a:cubicBezTo>
                  <a:pt x="0" y="113983"/>
                  <a:pt x="113983" y="0"/>
                  <a:pt x="254379" y="0"/>
                </a:cubicBezTo>
                <a:close/>
              </a:path>
            </a:pathLst>
          </a:custGeom>
          <a:solidFill>
            <a:srgbClr val="C87D59"/>
          </a:solidFill>
          <a:ln/>
        </p:spPr>
      </p:sp>
      <p:sp>
        <p:nvSpPr>
          <p:cNvPr id="36" name="Shape 34"/>
          <p:cNvSpPr/>
          <p:nvPr/>
        </p:nvSpPr>
        <p:spPr>
          <a:xfrm>
            <a:off x="6560279" y="6065720"/>
            <a:ext cx="163529" cy="218039"/>
          </a:xfrm>
          <a:custGeom>
            <a:avLst/>
            <a:gdLst/>
            <a:ahLst/>
            <a:cxnLst/>
            <a:rect l="l" t="t" r="r" b="b"/>
            <a:pathLst>
              <a:path w="163529" h="218039">
                <a:moveTo>
                  <a:pt x="124733" y="163529"/>
                </a:moveTo>
                <a:cubicBezTo>
                  <a:pt x="127842" y="154032"/>
                  <a:pt x="134060" y="145430"/>
                  <a:pt x="141086" y="138020"/>
                </a:cubicBezTo>
                <a:cubicBezTo>
                  <a:pt x="155012" y="123371"/>
                  <a:pt x="163529" y="103568"/>
                  <a:pt x="163529" y="81765"/>
                </a:cubicBezTo>
                <a:cubicBezTo>
                  <a:pt x="163529" y="36624"/>
                  <a:pt x="126905" y="0"/>
                  <a:pt x="81765" y="0"/>
                </a:cubicBezTo>
                <a:cubicBezTo>
                  <a:pt x="36624" y="0"/>
                  <a:pt x="0" y="36624"/>
                  <a:pt x="0" y="81765"/>
                </a:cubicBezTo>
                <a:cubicBezTo>
                  <a:pt x="0" y="103568"/>
                  <a:pt x="8517" y="123371"/>
                  <a:pt x="22443" y="138020"/>
                </a:cubicBezTo>
                <a:cubicBezTo>
                  <a:pt x="29469" y="145430"/>
                  <a:pt x="35729" y="154032"/>
                  <a:pt x="38796" y="163529"/>
                </a:cubicBezTo>
                <a:lnTo>
                  <a:pt x="124691" y="163529"/>
                </a:lnTo>
                <a:close/>
                <a:moveTo>
                  <a:pt x="122647" y="183970"/>
                </a:moveTo>
                <a:lnTo>
                  <a:pt x="40882" y="183970"/>
                </a:lnTo>
                <a:lnTo>
                  <a:pt x="40882" y="190784"/>
                </a:lnTo>
                <a:cubicBezTo>
                  <a:pt x="40882" y="209607"/>
                  <a:pt x="56128" y="224852"/>
                  <a:pt x="74951" y="224852"/>
                </a:cubicBezTo>
                <a:lnTo>
                  <a:pt x="88578" y="224852"/>
                </a:lnTo>
                <a:cubicBezTo>
                  <a:pt x="107401" y="224852"/>
                  <a:pt x="122647" y="209607"/>
                  <a:pt x="122647" y="190784"/>
                </a:cubicBezTo>
                <a:lnTo>
                  <a:pt x="122647" y="183970"/>
                </a:lnTo>
                <a:close/>
                <a:moveTo>
                  <a:pt x="78358" y="47696"/>
                </a:moveTo>
                <a:cubicBezTo>
                  <a:pt x="61409" y="47696"/>
                  <a:pt x="47696" y="61409"/>
                  <a:pt x="47696" y="78358"/>
                </a:cubicBezTo>
                <a:cubicBezTo>
                  <a:pt x="47696" y="84022"/>
                  <a:pt x="43139" y="88578"/>
                  <a:pt x="37475" y="88578"/>
                </a:cubicBezTo>
                <a:cubicBezTo>
                  <a:pt x="31812" y="88578"/>
                  <a:pt x="27255" y="84022"/>
                  <a:pt x="27255" y="78358"/>
                </a:cubicBezTo>
                <a:cubicBezTo>
                  <a:pt x="27255" y="50123"/>
                  <a:pt x="50123" y="27255"/>
                  <a:pt x="78358" y="27255"/>
                </a:cubicBezTo>
                <a:cubicBezTo>
                  <a:pt x="84022" y="27255"/>
                  <a:pt x="88578" y="31812"/>
                  <a:pt x="88578" y="37475"/>
                </a:cubicBezTo>
                <a:cubicBezTo>
                  <a:pt x="88578" y="43139"/>
                  <a:pt x="84022" y="47696"/>
                  <a:pt x="78358" y="47696"/>
                </a:cubicBezTo>
                <a:close/>
              </a:path>
            </a:pathLst>
          </a:custGeom>
          <a:solidFill>
            <a:srgbClr val="FFFFFF"/>
          </a:solidFill>
          <a:ln/>
        </p:spPr>
      </p:sp>
      <p:sp>
        <p:nvSpPr>
          <p:cNvPr id="37" name="Text 35"/>
          <p:cNvSpPr/>
          <p:nvPr/>
        </p:nvSpPr>
        <p:spPr>
          <a:xfrm>
            <a:off x="7041781" y="5675067"/>
            <a:ext cx="4687833" cy="254379"/>
          </a:xfrm>
          <a:prstGeom prst="rect">
            <a:avLst/>
          </a:prstGeom>
          <a:noFill/>
          <a:ln/>
        </p:spPr>
        <p:txBody>
          <a:bodyPr wrap="square" lIns="0" tIns="0" rIns="0" bIns="0" rtlCol="0" anchor="ctr"/>
          <a:lstStyle/>
          <a:p>
            <a:pPr>
              <a:lnSpc>
                <a:spcPct val="130000"/>
              </a:lnSpc>
            </a:pPr>
            <a:r>
              <a:rPr lang="en-US" sz="1288" b="1" dirty="0">
                <a:solidFill>
                  <a:srgbClr val="5A4C42"/>
                </a:solidFill>
                <a:latin typeface="Oranienbaum" pitchFamily="34" charset="0"/>
                <a:ea typeface="Oranienbaum" pitchFamily="34" charset="-122"/>
                <a:cs typeface="Oranienbaum" pitchFamily="34" charset="-120"/>
              </a:rPr>
              <a:t>Nykaa's Insight</a:t>
            </a:r>
            <a:endParaRPr lang="en-US" sz="1600" dirty="0"/>
          </a:p>
        </p:txBody>
      </p:sp>
      <p:sp>
        <p:nvSpPr>
          <p:cNvPr id="38" name="Text 36"/>
          <p:cNvSpPr/>
          <p:nvPr/>
        </p:nvSpPr>
        <p:spPr>
          <a:xfrm>
            <a:off x="7041781" y="5965785"/>
            <a:ext cx="4678748" cy="708626"/>
          </a:xfrm>
          <a:prstGeom prst="rect">
            <a:avLst/>
          </a:prstGeom>
          <a:noFill/>
          <a:ln/>
        </p:spPr>
        <p:txBody>
          <a:bodyPr wrap="square" lIns="0" tIns="0" rIns="0" bIns="0" rtlCol="0" anchor="ctr"/>
          <a:lstStyle/>
          <a:p>
            <a:pPr>
              <a:lnSpc>
                <a:spcPct val="140000"/>
              </a:lnSpc>
            </a:pPr>
            <a:r>
              <a:rPr lang="en-US" sz="1145" dirty="0">
                <a:solidFill>
                  <a:srgbClr val="3D352E"/>
                </a:solidFill>
                <a:latin typeface="Quattrocento Sans" pitchFamily="34" charset="0"/>
                <a:ea typeface="Quattrocento Sans" pitchFamily="34" charset="-122"/>
                <a:cs typeface="Quattrocento Sans" pitchFamily="34" charset="-120"/>
              </a:rPr>
              <a:t>Education acted as a psychological anchor. It reduced purchase anxiety, clarified premium product value, and transformed hesitant buyers into informed consumers.</a:t>
            </a:r>
            <a:endParaRPr lang="en-US" sz="1600" dirty="0"/>
          </a:p>
        </p:txBody>
      </p:sp>
    </p:spTree>
  </p:cSld>
  <p:clrMapOvr>
    <a:masterClrMapping/>
  </p:clrMapOvr>
  <p:transition>
    <p:fade/>
    <p:spd val="med"/>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F5F2"/>
        </a:solidFill>
      </p:bgPr>
    </p:bg>
    <p:spTree>
      <p:nvGrpSpPr>
        <p:cNvPr id="1" name=""/>
        <p:cNvGrpSpPr/>
        <p:nvPr/>
      </p:nvGrpSpPr>
      <p:grpSpPr>
        <a:xfrm>
          <a:off x="0" y="0"/>
          <a:ext cx="0" cy="0"/>
          <a:chOff x="0" y="0"/>
          <a:chExt cx="0" cy="0"/>
        </a:xfrm>
      </p:grpSpPr>
      <p:pic>
        <p:nvPicPr>
          <p:cNvPr id="2" name="Image 0" descr="https://kimi-img.moonshot.cn/pub/slides/okc/wi63a5hpigyng/chapter_inventory_warehouse.png">    </p:cNvPr>
          <p:cNvPicPr>
            <a:picLocks noChangeAspect="1"/>
          </p:cNvPicPr>
          <p:nvPr/>
        </p:nvPicPr>
        <p:blipFill>
          <a:blip r:embed="rId1"/>
          <a:srcRect l="0" r="0" t="781" b="781"/>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4C42">
                  <a:alpha val="90000"/>
                </a:srgbClr>
              </a:gs>
              <a:gs pos="50000">
                <a:srgbClr val="5A4C42">
                  <a:alpha val="80000"/>
                </a:srgbClr>
              </a:gs>
              <a:gs pos="100000">
                <a:srgbClr val="5A4C42">
                  <a:alpha val="95000"/>
                </a:srgbClr>
              </a:gs>
            </a:gsLst>
            <a:lin ang="5400000" scaled="1"/>
          </a:gradFill>
          <a:ln/>
        </p:spPr>
      </p:sp>
      <p:sp>
        <p:nvSpPr>
          <p:cNvPr id="4" name="Text 1"/>
          <p:cNvSpPr/>
          <p:nvPr/>
        </p:nvSpPr>
        <p:spPr>
          <a:xfrm>
            <a:off x="381000" y="2065734"/>
            <a:ext cx="5124450" cy="190500"/>
          </a:xfrm>
          <a:prstGeom prst="rect">
            <a:avLst/>
          </a:prstGeom>
          <a:noFill/>
          <a:ln/>
        </p:spPr>
        <p:txBody>
          <a:bodyPr wrap="square" lIns="0" tIns="0" rIns="0" bIns="0" rtlCol="0" anchor="ctr"/>
          <a:lstStyle/>
          <a:p>
            <a:pPr>
              <a:lnSpc>
                <a:spcPct val="120000"/>
              </a:lnSpc>
            </a:pPr>
            <a:r>
              <a:rPr lang="en-US" sz="1050" b="1" spc="315" kern="0" dirty="0">
                <a:solidFill>
                  <a:srgbClr val="C87D59"/>
                </a:solidFill>
                <a:latin typeface="Quattrocento Sans" pitchFamily="34" charset="0"/>
                <a:ea typeface="Quattrocento Sans" pitchFamily="34" charset="-122"/>
                <a:cs typeface="Quattrocento Sans" pitchFamily="34" charset="-120"/>
              </a:rPr>
              <a:t>Chapter Three</a:t>
            </a:r>
            <a:endParaRPr lang="en-US" sz="1600" dirty="0"/>
          </a:p>
        </p:txBody>
      </p:sp>
      <p:sp>
        <p:nvSpPr>
          <p:cNvPr id="5" name="Text 2"/>
          <p:cNvSpPr/>
          <p:nvPr/>
        </p:nvSpPr>
        <p:spPr>
          <a:xfrm>
            <a:off x="381000" y="2484834"/>
            <a:ext cx="5438775" cy="1600200"/>
          </a:xfrm>
          <a:prstGeom prst="rect">
            <a:avLst/>
          </a:prstGeom>
          <a:noFill/>
          <a:ln/>
        </p:spPr>
        <p:txBody>
          <a:bodyPr wrap="square" lIns="0" tIns="0" rIns="0" bIns="0" rtlCol="0" anchor="ctr"/>
          <a:lstStyle/>
          <a:p>
            <a:pPr>
              <a:lnSpc>
                <a:spcPct val="90000"/>
              </a:lnSpc>
            </a:pPr>
            <a:r>
              <a:rPr lang="en-US" sz="6000" b="1" dirty="0">
                <a:solidFill>
                  <a:srgbClr val="F8F5F2"/>
                </a:solidFill>
                <a:latin typeface="Oranienbaum" pitchFamily="34" charset="0"/>
                <a:ea typeface="Oranienbaum" pitchFamily="34" charset="-122"/>
                <a:cs typeface="Oranienbaum" pitchFamily="34" charset="-120"/>
              </a:rPr>
              <a:t>Business Model</a:t>
            </a:r>
            <a:endParaRPr lang="en-US" sz="1600" dirty="0"/>
          </a:p>
          <a:p>
            <a:pPr>
              <a:lnSpc>
                <a:spcPct val="90000"/>
              </a:lnSpc>
            </a:pPr>
            <a:r>
              <a:rPr lang="en-US" sz="6000" b="1" dirty="0">
                <a:solidFill>
                  <a:srgbClr val="F8F5F2"/>
                </a:solidFill>
                <a:latin typeface="Oranienbaum" pitchFamily="34" charset="0"/>
                <a:ea typeface="Oranienbaum" pitchFamily="34" charset="-122"/>
                <a:cs typeface="Oranienbaum" pitchFamily="34" charset="-120"/>
              </a:rPr>
              <a:t>Analysis</a:t>
            </a:r>
            <a:endParaRPr lang="en-US" sz="1600" dirty="0"/>
          </a:p>
        </p:txBody>
      </p:sp>
      <p:sp>
        <p:nvSpPr>
          <p:cNvPr id="6" name="Text 3"/>
          <p:cNvSpPr/>
          <p:nvPr/>
        </p:nvSpPr>
        <p:spPr>
          <a:xfrm>
            <a:off x="381000" y="4389834"/>
            <a:ext cx="5181600" cy="400050"/>
          </a:xfrm>
          <a:prstGeom prst="rect">
            <a:avLst/>
          </a:prstGeom>
          <a:noFill/>
          <a:ln/>
        </p:spPr>
        <p:txBody>
          <a:bodyPr wrap="square" lIns="0" tIns="0" rIns="0" bIns="0" rtlCol="0" anchor="ctr"/>
          <a:lstStyle/>
          <a:p>
            <a:pPr>
              <a:lnSpc>
                <a:spcPct val="140000"/>
              </a:lnSpc>
            </a:pPr>
            <a:r>
              <a:rPr lang="en-US" sz="1950" dirty="0">
                <a:solidFill>
                  <a:srgbClr val="F8F5F2">
                    <a:alpha val="90000"/>
                  </a:srgbClr>
                </a:solidFill>
                <a:latin typeface="Sorts Mill Goudy" pitchFamily="34" charset="0"/>
                <a:ea typeface="Sorts Mill Goudy" pitchFamily="34" charset="-122"/>
                <a:cs typeface="Sorts Mill Goudy" pitchFamily="34" charset="-120"/>
              </a:rPr>
              <a:t>Inventory Model vs. Marketplace Model</a:t>
            </a:r>
            <a:endParaRPr lang="en-US" sz="1600" dirty="0"/>
          </a:p>
        </p:txBody>
      </p:sp>
    </p:spTree>
  </p:cSld>
  <p:clrMapOvr>
    <a:masterClrMapping/>
  </p:clrMapOvr>
  <p:transition>
    <p:fade/>
    <p:spd val="med"/>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Nykaa's Strategic Ascendancy in Indian E-Commerce</dc:title>
  <dc:subject>Nykaa's Strategic Ascendancy in Indian E-Commerce</dc:subject>
  <dc:creator>Kimi</dc:creator>
  <cp:lastModifiedBy>Kimi</cp:lastModifiedBy>
  <cp:revision>1</cp:revision>
  <dcterms:created xsi:type="dcterms:W3CDTF">2026-02-15T02:23:57Z</dcterms:created>
  <dcterms:modified xsi:type="dcterms:W3CDTF">2026-02-15T02:23:57Z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{"Label":"Nykaa's Strategic Ascendancy in Indian E-Commerce","ContentProducer":"001191110108MACG2KBH8F10000","ProduceID":"19c5f123-ab52-8cd9-8000-000064b359e6","ReservedCode1":"","ContentPropagator":"001191110108MACG2KBH8F20000","PropagateID":"19c5f123-ab52-8cd9-8000-000064b359e6","ReservedCode2":""}</vt:lpwstr>
  </property>
</Properties>
</file>